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7"/>
  </p:notesMasterIdLst>
  <p:sldIdLst>
    <p:sldId id="256" r:id="rId2"/>
    <p:sldId id="268" r:id="rId3"/>
    <p:sldId id="265" r:id="rId4"/>
    <p:sldId id="278" r:id="rId5"/>
    <p:sldId id="279" r:id="rId6"/>
    <p:sldId id="277" r:id="rId7"/>
    <p:sldId id="280" r:id="rId8"/>
    <p:sldId id="276" r:id="rId9"/>
    <p:sldId id="281" r:id="rId10"/>
    <p:sldId id="283" r:id="rId11"/>
    <p:sldId id="282" r:id="rId12"/>
    <p:sldId id="272" r:id="rId13"/>
    <p:sldId id="284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768A2-28C6-40D5-B556-B3FCB92648F1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508B-8ED9-4A9E-BD3B-3D9EA2DA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1FE8-A1FE-4DC8-A01C-B439D303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BD86F-F990-4FD5-BC8A-2E7EDE417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CE07-7A59-4251-B231-27EBA46A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8D8B-D022-4368-B8EB-B9A37EB6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71735-8614-45B0-BFF8-9C332033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21CF-D5AB-44A4-AC55-36974FF7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CC501-7723-4E7C-8FE4-D332D9A6E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69FE5-08BC-48AC-9C9B-E4B181E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15A7-7AF8-4A2D-9612-F525E394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93A8-2A76-49A5-AE23-56D6DFA6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7B59E-F5B7-4CE3-91C2-98845078A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B95D-C7AD-4B4B-A537-5274C7664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0F6EE-D958-4782-8772-FEACDED7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3572-A260-41A1-8730-690DA0C6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C3FF-0650-44F8-91B4-5FCB0305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F575-5A75-4442-89F7-216F8F86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6AB12-1A80-45FB-9385-D071F65E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6B5D-D59C-462F-B182-C7BA8896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2B48A-2959-4DDF-A084-E7E7401B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BB9E-218D-41B6-A550-2F395D40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9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4871-2A2A-4525-AD03-BA8BB526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B809-87E9-4335-B84D-995F6C4C3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9ABF-176D-4021-8256-22725F1E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C0DE-155E-4CA1-AD93-7D1D0AFB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22AB-6769-4034-A001-063CBB39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2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D2BD-8E76-4B10-9090-A9D96B73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70A1-3249-4CC4-9EE0-915B28437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9DF2E-9A9A-4D59-891F-FDE0650C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F1C52-5E41-4B8E-BBF1-89F228D2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FBF11-9F28-4F75-87B0-8B46D8C7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10FBA-BC94-4B01-AB3A-90280E89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B8BC-E36E-4AE7-9BFC-EEC4C0BE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74D65-35F8-4A5A-A596-93780546A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04DB5-BF24-41D3-A3CA-19BB39B84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CC500-88B6-4C7C-A37E-C9EFA7CB2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577A1-74AE-4C56-A941-3C3B8D770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746C4-3984-45D9-9A4F-D5E861F2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73DA6-2927-4FEB-8950-79388758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ED53A-7FAB-410E-9842-42C58142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C9FB-D999-4C5B-9A50-BDB0B847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F3DBB-F41B-4D3F-8106-1FFCF984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CEF06-490A-4F11-A31F-CBC64ECF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9D493-FFFC-4DAD-8844-091FF2EF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C9ABA-D0A6-4A66-964A-EE2540A3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DE743-B809-44F8-89F5-14257C69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2B08B-5925-48BD-9FF2-369C8471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B1A8-23EF-4773-B499-159A9510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4668-71FF-403D-8D60-ADA2EB85F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48B3A-CC24-4521-9B0F-F9DECA683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22B6-57D1-4435-B98D-23DA75D6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68CC5-F599-417D-A5CB-F8033367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15106-C0EF-4FB9-B18E-3BA0679D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F951-D294-406A-A9F7-C1DE9E11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DFD5F-A86A-4008-8C87-BABA8D489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5FB01-5E57-4FB5-9B55-9C9B75228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847CC-4B44-47E3-8433-4B722469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7BD7A-2DCD-4913-B596-2D0B09A3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165D-CF93-4EC1-A662-CFFAD633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E1751-482D-4CE3-8CAC-1E8A3690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58004-76E1-4C1D-8802-B90B0B15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31DCB-BBB2-4819-9DDA-7246CDC0C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F059A-F04F-4777-95F8-2D04C32A4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66BC-14F1-45DF-B26C-6A4E0A77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35A9-D9F4-4291-A1DD-0B9AA2E49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BA03-C4AA-474A-B37D-C6635B77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088780"/>
          </a:xfrm>
        </p:spPr>
        <p:txBody>
          <a:bodyPr>
            <a:normAutofit/>
          </a:bodyPr>
          <a:lstStyle/>
          <a:p>
            <a:r>
              <a:rPr lang="tr-TR" b="1" dirty="0"/>
              <a:t>VORTICITY </a:t>
            </a:r>
            <a:r>
              <a:rPr lang="tr-TR" b="1" dirty="0" err="1"/>
              <a:t>vs</a:t>
            </a:r>
            <a:r>
              <a:rPr lang="tr-TR" b="1" dirty="0"/>
              <a:t> VORTEX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0C968-A950-47EA-B4B9-DC389DF27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62" y="4916675"/>
            <a:ext cx="9144000" cy="914400"/>
          </a:xfrm>
        </p:spPr>
        <p:txBody>
          <a:bodyPr>
            <a:normAutofit/>
          </a:bodyPr>
          <a:lstStyle/>
          <a:p>
            <a:r>
              <a:rPr lang="tr-TR" sz="2200" dirty="0"/>
              <a:t>Bekir Kağan YAVUZ</a:t>
            </a:r>
          </a:p>
          <a:p>
            <a:r>
              <a:rPr lang="tr-TR" sz="2200" dirty="0"/>
              <a:t>2018913026</a:t>
            </a:r>
            <a:endParaRPr lang="en-GB" sz="2200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7CB78-03C4-43EC-B40D-130F3FA5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BC8C-4917-4A88-82F3-0E33542C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B99E6-8BCA-4EE6-AF88-DA5622BA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77" y="628142"/>
            <a:ext cx="1979645" cy="197456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5B471DC-0692-45E9-92BA-582BA8A56849}"/>
              </a:ext>
            </a:extLst>
          </p:cNvPr>
          <p:cNvSpPr txBox="1">
            <a:spLocks/>
          </p:cNvSpPr>
          <p:nvPr/>
        </p:nvSpPr>
        <p:spPr>
          <a:xfrm>
            <a:off x="1524000" y="2699418"/>
            <a:ext cx="9144000" cy="397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200" dirty="0" err="1"/>
              <a:t>Mechanical</a:t>
            </a:r>
            <a:r>
              <a:rPr lang="tr-TR" sz="2200" dirty="0"/>
              <a:t> </a:t>
            </a:r>
            <a:r>
              <a:rPr lang="tr-TR" sz="2200" dirty="0" err="1"/>
              <a:t>Engineering</a:t>
            </a:r>
            <a:r>
              <a:rPr lang="tr-TR" sz="2200" dirty="0"/>
              <a:t> </a:t>
            </a:r>
            <a:r>
              <a:rPr lang="tr-TR" sz="2200" dirty="0" err="1"/>
              <a:t>Department</a:t>
            </a:r>
            <a:endParaRPr lang="tr-TR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35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en-GB" b="1" dirty="0"/>
              <a:t>Vortex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11" y="960502"/>
            <a:ext cx="2538046" cy="499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err="1"/>
              <a:t>Starting</a:t>
            </a:r>
            <a:r>
              <a:rPr lang="tr-TR" sz="2000" b="1" dirty="0"/>
              <a:t> </a:t>
            </a:r>
            <a:r>
              <a:rPr lang="tr-TR" sz="2000" b="1" dirty="0" err="1"/>
              <a:t>Vortex</a:t>
            </a:r>
            <a:endParaRPr lang="tr-TR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10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52DEC0-6B22-46E3-805A-9F621F20B418}"/>
              </a:ext>
            </a:extLst>
          </p:cNvPr>
          <p:cNvSpPr txBox="1">
            <a:spLocks/>
          </p:cNvSpPr>
          <p:nvPr/>
        </p:nvSpPr>
        <p:spPr>
          <a:xfrm>
            <a:off x="751376" y="3598438"/>
            <a:ext cx="4216278" cy="258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Shortly after a sudden increase in</a:t>
            </a:r>
            <a:r>
              <a:rPr lang="tr-TR" sz="1600" dirty="0"/>
              <a:t> </a:t>
            </a:r>
            <a:r>
              <a:rPr lang="en-US" sz="1600" dirty="0"/>
              <a:t>angle of attack, a counterclockwise</a:t>
            </a:r>
            <a:r>
              <a:rPr lang="tr-TR" sz="1600" dirty="0"/>
              <a:t> </a:t>
            </a:r>
            <a:r>
              <a:rPr lang="en-US" sz="1600" dirty="0"/>
              <a:t>starting vortex is shed from the airfoil,</a:t>
            </a:r>
            <a:r>
              <a:rPr lang="tr-TR" sz="1600" dirty="0"/>
              <a:t> </a:t>
            </a:r>
            <a:r>
              <a:rPr lang="en-GB" sz="1600" dirty="0"/>
              <a:t>while clockwise circulation appears</a:t>
            </a:r>
            <a:r>
              <a:rPr lang="tr-TR" sz="1600" dirty="0"/>
              <a:t> </a:t>
            </a:r>
            <a:r>
              <a:rPr lang="en-US" sz="1600" dirty="0"/>
              <a:t>around the airfoil, causing lift to</a:t>
            </a:r>
            <a:r>
              <a:rPr lang="tr-TR" sz="1600" dirty="0"/>
              <a:t> </a:t>
            </a:r>
            <a:r>
              <a:rPr lang="en-GB" sz="1600" dirty="0"/>
              <a:t>be generated.</a:t>
            </a: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dirty="0" err="1"/>
              <a:t>From</a:t>
            </a:r>
            <a:r>
              <a:rPr lang="tr-TR" sz="1600" dirty="0"/>
              <a:t> t</a:t>
            </a:r>
            <a:r>
              <a:rPr lang="en-US" sz="1600" dirty="0"/>
              <a:t>he potential flow theory and the observed phenomenon</a:t>
            </a:r>
            <a:r>
              <a:rPr lang="tr-TR" sz="1600" dirty="0"/>
              <a:t>.</a:t>
            </a:r>
            <a:endParaRPr lang="en-GB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CD284A-CD1F-4704-B0CB-5B9F0F737F14}"/>
              </a:ext>
            </a:extLst>
          </p:cNvPr>
          <p:cNvSpPr txBox="1">
            <a:spLocks/>
          </p:cNvSpPr>
          <p:nvPr/>
        </p:nvSpPr>
        <p:spPr>
          <a:xfrm>
            <a:off x="6950322" y="986878"/>
            <a:ext cx="2538046" cy="374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Tip </a:t>
            </a:r>
            <a:r>
              <a:rPr lang="tr-TR" b="1" dirty="0" err="1"/>
              <a:t>Vortex</a:t>
            </a:r>
            <a:endParaRPr lang="tr-TR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900CB-4AB0-4549-BE8D-4CBE7730D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6" y="1652960"/>
            <a:ext cx="29337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B52243-BC69-4DF4-A6FB-4E0CDFEC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542" y="1415440"/>
            <a:ext cx="2344616" cy="17249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B423E4-A484-4CDF-B88C-2774EE28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541" y="3430085"/>
            <a:ext cx="2344617" cy="1494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DB0B9-DB86-44D3-A0F3-5DB290552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541" y="5047645"/>
            <a:ext cx="3267444" cy="130224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618911-C3A6-4C68-9D54-32F994EF6B17}"/>
              </a:ext>
            </a:extLst>
          </p:cNvPr>
          <p:cNvSpPr txBox="1">
            <a:spLocks/>
          </p:cNvSpPr>
          <p:nvPr/>
        </p:nvSpPr>
        <p:spPr>
          <a:xfrm>
            <a:off x="8553816" y="1367675"/>
            <a:ext cx="2856768" cy="4041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Trailing vortices from a rectangular</a:t>
            </a:r>
            <a:r>
              <a:rPr lang="tr-TR" sz="1400" dirty="0"/>
              <a:t> </a:t>
            </a:r>
            <a:r>
              <a:rPr lang="en-US" sz="1400" dirty="0"/>
              <a:t>wing with vortex cores leaving the</a:t>
            </a:r>
            <a:r>
              <a:rPr lang="tr-TR" sz="1400" dirty="0"/>
              <a:t> </a:t>
            </a:r>
            <a:r>
              <a:rPr lang="en-US" sz="1400" dirty="0"/>
              <a:t>trailing edge at the tips</a:t>
            </a:r>
            <a:r>
              <a:rPr lang="tr-TR" sz="1400" dirty="0"/>
              <a:t>.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en-US" sz="1400" dirty="0"/>
              <a:t>The pressure difference between the lower surface (high-pressure</a:t>
            </a:r>
            <a:r>
              <a:rPr lang="tr-TR" sz="1400" dirty="0"/>
              <a:t> </a:t>
            </a:r>
            <a:r>
              <a:rPr lang="en-US" sz="1400" dirty="0"/>
              <a:t>region) and the upper surface (low-pressure region) drives the fluid at the</a:t>
            </a:r>
            <a:r>
              <a:rPr lang="tr-TR" sz="1400" dirty="0"/>
              <a:t> </a:t>
            </a:r>
            <a:r>
              <a:rPr lang="en-US" sz="1400" dirty="0"/>
              <a:t>tips upward while the fluid is swept toward the back because of the relative</a:t>
            </a:r>
            <a:r>
              <a:rPr lang="tr-TR" sz="1400" dirty="0"/>
              <a:t> </a:t>
            </a:r>
            <a:r>
              <a:rPr lang="en-US" sz="1400" dirty="0"/>
              <a:t>motion between the fluid and the wing. This results in a swirling motion</a:t>
            </a:r>
            <a:r>
              <a:rPr lang="tr-TR" sz="1400" dirty="0"/>
              <a:t> </a:t>
            </a:r>
            <a:r>
              <a:rPr lang="en-US" sz="1400" dirty="0"/>
              <a:t>that spirals along the flow, called the </a:t>
            </a:r>
            <a:r>
              <a:rPr lang="en-US" sz="1400" b="1" dirty="0"/>
              <a:t>tip vortex</a:t>
            </a:r>
            <a:r>
              <a:rPr lang="tr-TR" sz="1400" b="1" dirty="0"/>
              <a:t>.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en-US" sz="1400" dirty="0"/>
              <a:t>A </a:t>
            </a:r>
            <a:r>
              <a:rPr lang="tr-TR" sz="1400" dirty="0" err="1"/>
              <a:t>small</a:t>
            </a:r>
            <a:r>
              <a:rPr lang="tr-TR" sz="1400" dirty="0"/>
              <a:t> </a:t>
            </a:r>
            <a:r>
              <a:rPr lang="tr-TR" sz="1400" dirty="0" err="1"/>
              <a:t>plane</a:t>
            </a:r>
            <a:r>
              <a:rPr lang="tr-TR" sz="1400" dirty="0"/>
              <a:t> </a:t>
            </a:r>
            <a:r>
              <a:rPr lang="en-US" sz="1400" dirty="0"/>
              <a:t>flies through smoky air</a:t>
            </a:r>
            <a:r>
              <a:rPr lang="tr-TR" sz="1400" dirty="0"/>
              <a:t> </a:t>
            </a:r>
            <a:r>
              <a:rPr lang="en-US" sz="1400" dirty="0"/>
              <a:t>to illustrate the tip vortices produced</a:t>
            </a:r>
            <a:r>
              <a:rPr lang="tr-TR" sz="1400" dirty="0"/>
              <a:t> </a:t>
            </a:r>
            <a:r>
              <a:rPr lang="en-US" sz="1400" dirty="0"/>
              <a:t>at the tips of the wing.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5137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en-GB" b="1" dirty="0"/>
              <a:t>Vortex</a:t>
            </a:r>
            <a:r>
              <a:rPr lang="tr-TR" b="1" dirty="0"/>
              <a:t> </a:t>
            </a:r>
            <a:r>
              <a:rPr lang="tr-TR" b="1" dirty="0" err="1"/>
              <a:t>Flowmeters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11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52DEC0-6B22-46E3-805A-9F621F20B418}"/>
              </a:ext>
            </a:extLst>
          </p:cNvPr>
          <p:cNvSpPr txBox="1">
            <a:spLocks/>
          </p:cNvSpPr>
          <p:nvPr/>
        </p:nvSpPr>
        <p:spPr>
          <a:xfrm>
            <a:off x="976311" y="3428999"/>
            <a:ext cx="5119689" cy="2927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F</a:t>
            </a:r>
            <a:r>
              <a:rPr lang="en-US" sz="2000" dirty="0"/>
              <a:t>low rate can be determined by generating vortices in the flow by placing an</a:t>
            </a:r>
            <a:r>
              <a:rPr lang="tr-TR" sz="2000" dirty="0"/>
              <a:t> </a:t>
            </a:r>
            <a:r>
              <a:rPr lang="en-US" sz="2000" dirty="0"/>
              <a:t>obstruction along the flow and measuring the </a:t>
            </a:r>
            <a:r>
              <a:rPr lang="en-US" sz="2000" u="sng" dirty="0"/>
              <a:t>shedding frequency</a:t>
            </a:r>
            <a:r>
              <a:rPr lang="en-US" sz="2000" dirty="0"/>
              <a:t>. </a:t>
            </a:r>
            <a:endParaRPr lang="tr-TR" sz="2000" dirty="0"/>
          </a:p>
          <a:p>
            <a:pPr marL="0" indent="0">
              <a:buNone/>
            </a:pPr>
            <a:r>
              <a:rPr lang="en-US" sz="2000" dirty="0"/>
              <a:t>The flow</a:t>
            </a:r>
            <a:r>
              <a:rPr lang="tr-TR" sz="2000" dirty="0"/>
              <a:t> </a:t>
            </a:r>
            <a:r>
              <a:rPr lang="en-US" sz="2000" dirty="0"/>
              <a:t>measurement devices that work on this principle are called </a:t>
            </a:r>
            <a:r>
              <a:rPr lang="en-US" sz="2000" b="1" dirty="0"/>
              <a:t>vortex flowmeters.</a:t>
            </a:r>
            <a:endParaRPr lang="tr-TR" sz="2000" b="1" dirty="0"/>
          </a:p>
          <a:p>
            <a:pPr marL="0" indent="0">
              <a:buNone/>
            </a:pPr>
            <a:r>
              <a:rPr lang="tr-TR" sz="2000" dirty="0"/>
              <a:t>A</a:t>
            </a:r>
            <a:r>
              <a:rPr lang="en-US" sz="2000" dirty="0" err="1"/>
              <a:t>ccurately</a:t>
            </a:r>
            <a:r>
              <a:rPr lang="en-US" sz="2000" dirty="0"/>
              <a:t> at Reynolds numbers from 104 to 107</a:t>
            </a:r>
            <a:r>
              <a:rPr lang="tr-TR" sz="2000" dirty="0"/>
              <a:t> (</a:t>
            </a:r>
            <a:r>
              <a:rPr lang="en-GB" sz="2000" dirty="0"/>
              <a:t>usually 11 percent</a:t>
            </a:r>
            <a:r>
              <a:rPr lang="tr-TR" sz="2000" dirty="0"/>
              <a:t> </a:t>
            </a:r>
            <a:r>
              <a:rPr lang="en-US" sz="2000" dirty="0"/>
              <a:t>over a wide range of flow rates</a:t>
            </a:r>
            <a:r>
              <a:rPr lang="tr-TR" sz="2000" dirty="0"/>
              <a:t>).</a:t>
            </a:r>
            <a:endParaRPr lang="tr-TR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9B691-EE47-4236-9709-44C461F0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90" y="984981"/>
            <a:ext cx="3076575" cy="234315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42EE123-5F41-41F4-AF49-608D217E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648" y="1940774"/>
            <a:ext cx="5119689" cy="3264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i="1" dirty="0" err="1"/>
              <a:t>Strouhal</a:t>
            </a:r>
            <a:r>
              <a:rPr lang="en-US" sz="2000" b="1" i="1" dirty="0"/>
              <a:t> </a:t>
            </a:r>
            <a:r>
              <a:rPr lang="tr-TR" sz="2000" b="1" i="1" dirty="0"/>
              <a:t>N</a:t>
            </a:r>
            <a:r>
              <a:rPr lang="en-US" sz="2000" b="1" i="1" dirty="0"/>
              <a:t>umber</a:t>
            </a:r>
            <a:r>
              <a:rPr lang="en-US" sz="2000" dirty="0"/>
              <a:t>, defined as St </a:t>
            </a:r>
            <a:r>
              <a:rPr lang="tr-TR" sz="2000" dirty="0"/>
              <a:t>=</a:t>
            </a:r>
            <a:r>
              <a:rPr lang="en-US" sz="2000" dirty="0"/>
              <a:t> </a:t>
            </a:r>
            <a:r>
              <a:rPr lang="en-US" sz="2000" i="1" dirty="0"/>
              <a:t>f</a:t>
            </a:r>
            <a:r>
              <a:rPr lang="tr-TR" sz="2000" i="1" dirty="0"/>
              <a:t>.</a:t>
            </a:r>
            <a:r>
              <a:rPr lang="en-US" sz="2000" i="1" dirty="0"/>
              <a:t>d</a:t>
            </a:r>
            <a:r>
              <a:rPr lang="en-US" sz="2000" dirty="0"/>
              <a:t>/</a:t>
            </a:r>
            <a:r>
              <a:rPr lang="en-US" sz="2000" i="1" dirty="0"/>
              <a:t>V</a:t>
            </a:r>
            <a:r>
              <a:rPr lang="en-US" sz="2000" dirty="0"/>
              <a:t>, 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w</a:t>
            </a:r>
            <a:r>
              <a:rPr lang="en-US" sz="2000" dirty="0"/>
              <a:t>here</a:t>
            </a:r>
            <a:r>
              <a:rPr lang="tr-TR" sz="2000" dirty="0"/>
              <a:t>:</a:t>
            </a:r>
            <a:r>
              <a:rPr lang="en-US" sz="2000" dirty="0"/>
              <a:t> </a:t>
            </a:r>
            <a:endParaRPr lang="tr-TR" sz="2000" dirty="0"/>
          </a:p>
          <a:p>
            <a:pPr marL="0" indent="0">
              <a:buNone/>
            </a:pPr>
            <a:r>
              <a:rPr lang="en-US" sz="2000" i="1" dirty="0"/>
              <a:t>f </a:t>
            </a:r>
            <a:r>
              <a:rPr lang="en-US" sz="2000" dirty="0"/>
              <a:t>is the vortex shedding</a:t>
            </a:r>
            <a:r>
              <a:rPr lang="tr-TR" sz="2000" dirty="0"/>
              <a:t> </a:t>
            </a:r>
            <a:r>
              <a:rPr lang="en-US" sz="2000" dirty="0"/>
              <a:t>frequency, </a:t>
            </a:r>
            <a:endParaRPr lang="tr-TR" sz="2000" dirty="0"/>
          </a:p>
          <a:p>
            <a:pPr marL="0" indent="0">
              <a:buNone/>
            </a:pPr>
            <a:r>
              <a:rPr lang="en-US" sz="2000" i="1" dirty="0"/>
              <a:t>d </a:t>
            </a:r>
            <a:r>
              <a:rPr lang="en-US" sz="2000" dirty="0"/>
              <a:t>is the characteristic diameter or width of the obstruction,</a:t>
            </a:r>
          </a:p>
          <a:p>
            <a:pPr marL="0" indent="0">
              <a:buNone/>
            </a:pPr>
            <a:r>
              <a:rPr lang="en-US" sz="2000" i="1" dirty="0"/>
              <a:t>V </a:t>
            </a:r>
            <a:r>
              <a:rPr lang="en-US" sz="2000" dirty="0"/>
              <a:t>is the velocity of the flow impinging on the obstruction, also remains</a:t>
            </a:r>
            <a:r>
              <a:rPr lang="tr-TR" sz="2000" dirty="0"/>
              <a:t> </a:t>
            </a:r>
            <a:r>
              <a:rPr lang="en-US" sz="2000" dirty="0"/>
              <a:t>constant in this case, provided that the flow velocity is high enough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8601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tr-TR" b="1" dirty="0" err="1"/>
              <a:t>Vortex</a:t>
            </a:r>
            <a:r>
              <a:rPr lang="tr-TR" dirty="0"/>
              <a:t>: An </a:t>
            </a:r>
            <a:r>
              <a:rPr lang="tr-TR" dirty="0" err="1"/>
              <a:t>example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industry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12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B7331A-C301-4475-93A1-C344423D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006"/>
            <a:ext cx="10515600" cy="5040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need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contain</a:t>
            </a:r>
            <a:r>
              <a:rPr lang="tr-TR" sz="2000" dirty="0"/>
              <a:t> </a:t>
            </a:r>
            <a:r>
              <a:rPr lang="tr-TR" sz="2000" dirty="0" err="1"/>
              <a:t>construction</a:t>
            </a:r>
            <a:r>
              <a:rPr lang="tr-TR" sz="2000" dirty="0"/>
              <a:t> </a:t>
            </a:r>
            <a:r>
              <a:rPr lang="tr-TR" sz="2000" dirty="0" err="1"/>
              <a:t>costs</a:t>
            </a:r>
            <a:r>
              <a:rPr lang="tr-TR" sz="2000" dirty="0"/>
              <a:t> </a:t>
            </a:r>
            <a:r>
              <a:rPr lang="tr-TR" sz="2000" dirty="0" err="1"/>
              <a:t>led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reduction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size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pump</a:t>
            </a:r>
            <a:r>
              <a:rPr lang="tr-TR" sz="2000" dirty="0"/>
              <a:t> </a:t>
            </a:r>
            <a:r>
              <a:rPr lang="tr-TR" sz="2000" dirty="0" err="1"/>
              <a:t>sump</a:t>
            </a:r>
            <a:r>
              <a:rPr lang="tr-TR" sz="2000" dirty="0"/>
              <a:t> </a:t>
            </a:r>
            <a:r>
              <a:rPr lang="tr-TR" sz="2000" dirty="0" err="1"/>
              <a:t>systems</a:t>
            </a:r>
            <a:r>
              <a:rPr lang="tr-TR" sz="2000" dirty="0"/>
              <a:t>. </a:t>
            </a:r>
          </a:p>
          <a:p>
            <a:pPr marL="0" indent="0">
              <a:buNone/>
            </a:pPr>
            <a:r>
              <a:rPr lang="tr-TR" sz="2000" dirty="0" err="1"/>
              <a:t>Such</a:t>
            </a:r>
            <a:r>
              <a:rPr lang="tr-TR" sz="2000" dirty="0"/>
              <a:t> </a:t>
            </a:r>
            <a:r>
              <a:rPr lang="tr-TR" sz="2000" dirty="0" err="1"/>
              <a:t>smaller</a:t>
            </a:r>
            <a:r>
              <a:rPr lang="tr-TR" sz="2000" dirty="0"/>
              <a:t> </a:t>
            </a:r>
            <a:r>
              <a:rPr lang="tr-TR" sz="2000" dirty="0" err="1"/>
              <a:t>systems</a:t>
            </a:r>
            <a:r>
              <a:rPr lang="tr-TR" sz="2000" dirty="0"/>
              <a:t> can be </a:t>
            </a:r>
            <a:r>
              <a:rPr lang="tr-TR" sz="2000" dirty="0" err="1"/>
              <a:t>affected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err="1"/>
              <a:t>vortices</a:t>
            </a:r>
            <a:r>
              <a:rPr lang="tr-TR" sz="2000" dirty="0"/>
              <a:t> </a:t>
            </a:r>
            <a:r>
              <a:rPr lang="tr-TR" sz="2000" dirty="0" err="1"/>
              <a:t>such</a:t>
            </a:r>
            <a:r>
              <a:rPr lang="tr-TR" sz="2000" dirty="0"/>
              <a:t> as </a:t>
            </a:r>
            <a:r>
              <a:rPr lang="tr-TR" sz="2000" dirty="0" err="1"/>
              <a:t>air</a:t>
            </a:r>
            <a:r>
              <a:rPr lang="tr-TR" sz="2000" dirty="0"/>
              <a:t> </a:t>
            </a:r>
            <a:r>
              <a:rPr lang="tr-TR" sz="2000" dirty="0" err="1"/>
              <a:t>entrained</a:t>
            </a:r>
            <a:r>
              <a:rPr lang="tr-TR" sz="2000" dirty="0"/>
              <a:t>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submerged</a:t>
            </a:r>
            <a:r>
              <a:rPr lang="tr-TR" sz="2000" dirty="0"/>
              <a:t>.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B0535-5491-4FAD-B898-3EDE125B8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330"/>
          <a:stretch/>
        </p:blipFill>
        <p:spPr>
          <a:xfrm>
            <a:off x="6443815" y="1907559"/>
            <a:ext cx="4122553" cy="1746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FB99B-B940-4E0A-A686-19E7190E6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662" y="1837736"/>
            <a:ext cx="1974928" cy="1523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94FA37-10BA-40D2-8627-67E76C655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74" y="3540850"/>
            <a:ext cx="5391426" cy="2847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7BBDC7-9863-4C3E-9CBB-774450D99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170" y="3653790"/>
            <a:ext cx="3563841" cy="30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tr-TR" b="1" dirty="0" err="1"/>
              <a:t>Conclusion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13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B7331A-C301-4475-93A1-C344423D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065"/>
            <a:ext cx="11029123" cy="4559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err="1"/>
              <a:t>Vorticity</a:t>
            </a:r>
            <a:r>
              <a:rPr lang="tr-TR" sz="2000" dirty="0"/>
              <a:t> is </a:t>
            </a:r>
            <a:r>
              <a:rPr lang="en-US" sz="2000" dirty="0"/>
              <a:t>just a </a:t>
            </a:r>
            <a:r>
              <a:rPr lang="en-US" sz="2000" b="1" dirty="0"/>
              <a:t>vector</a:t>
            </a:r>
            <a:r>
              <a:rPr lang="en-US" sz="2000" dirty="0"/>
              <a:t> that</a:t>
            </a:r>
            <a:r>
              <a:rPr lang="tr-TR" sz="2000" dirty="0"/>
              <a:t> </a:t>
            </a:r>
            <a:r>
              <a:rPr lang="tr-TR" sz="2000" dirty="0" err="1"/>
              <a:t>defines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tendency</a:t>
            </a:r>
            <a:r>
              <a:rPr lang="tr-TR" sz="2000" dirty="0"/>
              <a:t> </a:t>
            </a:r>
            <a:r>
              <a:rPr lang="en-US" sz="2000" dirty="0"/>
              <a:t>of the fluid to rotate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b="1" dirty="0"/>
              <a:t>V</a:t>
            </a:r>
            <a:r>
              <a:rPr lang="en-US" sz="2000" b="1" dirty="0" err="1"/>
              <a:t>ortex</a:t>
            </a:r>
            <a:r>
              <a:rPr lang="en-US" sz="2000" b="1" dirty="0"/>
              <a:t> flow </a:t>
            </a:r>
            <a:r>
              <a:rPr lang="en-US" sz="2000" dirty="0"/>
              <a:t>is the special </a:t>
            </a:r>
            <a:r>
              <a:rPr lang="en-US" sz="2000" b="1" dirty="0"/>
              <a:t>flow phenomenon </a:t>
            </a:r>
            <a:r>
              <a:rPr lang="en-US" sz="2000" dirty="0"/>
              <a:t>that involves </a:t>
            </a:r>
            <a:r>
              <a:rPr lang="tr-TR" sz="2000" dirty="0" err="1"/>
              <a:t>non-zero</a:t>
            </a:r>
            <a:r>
              <a:rPr lang="tr-TR" sz="2000" dirty="0"/>
              <a:t> </a:t>
            </a:r>
            <a:r>
              <a:rPr lang="en-US" sz="2000" dirty="0"/>
              <a:t>vorticity and rotating about an axis</a:t>
            </a:r>
            <a:r>
              <a:rPr lang="tr-TR" sz="2000" dirty="0"/>
              <a:t>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en-US" sz="2000" dirty="0"/>
              <a:t>Sometimes there might be vorticity, but not vortex flow, as it is a vector quantity </a:t>
            </a:r>
            <a:r>
              <a:rPr lang="tr-TR" sz="2000" dirty="0"/>
              <a:t>at an </a:t>
            </a:r>
            <a:r>
              <a:rPr lang="en-US" sz="2000" dirty="0"/>
              <a:t>instantaneous point</a:t>
            </a:r>
            <a:r>
              <a:rPr lang="tr-TR" sz="2000" dirty="0"/>
              <a:t>.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A31AE-6CFD-4385-9534-7336EE86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67" y="3701968"/>
            <a:ext cx="3723803" cy="2493001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629B6D1E-E79E-4152-93B3-CCFBE4692D3D}"/>
              </a:ext>
            </a:extLst>
          </p:cNvPr>
          <p:cNvSpPr txBox="1">
            <a:spLocks/>
          </p:cNvSpPr>
          <p:nvPr/>
        </p:nvSpPr>
        <p:spPr>
          <a:xfrm>
            <a:off x="8435008" y="4168780"/>
            <a:ext cx="3241177" cy="3164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visible core of a vortex formed when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plane</a:t>
            </a:r>
            <a:r>
              <a:rPr lang="tr-TR" sz="2000" dirty="0"/>
              <a:t> </a:t>
            </a:r>
            <a:r>
              <a:rPr lang="en-US" sz="2000" dirty="0"/>
              <a:t>uses high engine power at slow speed on a wet runway</a:t>
            </a:r>
            <a:r>
              <a:rPr lang="tr-TR" sz="2000" dirty="0"/>
              <a:t> (</a:t>
            </a:r>
            <a:r>
              <a:rPr lang="tr-TR" sz="2000" dirty="0" err="1"/>
              <a:t>reverse</a:t>
            </a:r>
            <a:r>
              <a:rPr lang="tr-TR" sz="2000" dirty="0"/>
              <a:t> </a:t>
            </a:r>
            <a:r>
              <a:rPr lang="tr-TR" sz="2000" dirty="0" err="1"/>
              <a:t>thrust</a:t>
            </a:r>
            <a:r>
              <a:rPr lang="tr-TR" sz="2000" dirty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1477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</a:t>
            </a:r>
            <a:r>
              <a:rPr lang="en-GB"/>
              <a:t>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14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F2C19F-F97D-44D3-9D3D-8455D220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0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/>
              <a:t>Q&amp;A</a:t>
            </a:r>
          </a:p>
          <a:p>
            <a:pPr algn="ctr"/>
            <a:endParaRPr lang="tr-TR" sz="6600"/>
          </a:p>
          <a:p>
            <a:pPr marL="0" indent="0" algn="ctr">
              <a:buNone/>
            </a:pPr>
            <a:r>
              <a:rPr lang="tr-TR" sz="6600"/>
              <a:t>THANK YOU</a:t>
            </a:r>
            <a:endParaRPr lang="en-GB" sz="6600"/>
          </a:p>
        </p:txBody>
      </p:sp>
    </p:spTree>
    <p:extLst>
      <p:ext uri="{BB962C8B-B14F-4D97-AF65-F5344CB8AC3E}">
        <p14:creationId xmlns:p14="http://schemas.microsoft.com/office/powerpoint/2010/main" val="329691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15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B7331A-C301-4475-93A1-C344423DB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151"/>
            <a:ext cx="10515600" cy="347962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1800" dirty="0"/>
              <a:t>Y. A. </a:t>
            </a:r>
            <a:r>
              <a:rPr lang="en-GB" sz="1800" dirty="0" err="1"/>
              <a:t>Çengel</a:t>
            </a:r>
            <a:r>
              <a:rPr lang="en-GB" sz="1800" dirty="0"/>
              <a:t> and J. M. </a:t>
            </a:r>
            <a:r>
              <a:rPr lang="en-GB" sz="1800" dirty="0" err="1"/>
              <a:t>Cimbala</a:t>
            </a:r>
            <a:r>
              <a:rPr lang="en-GB" sz="1800" dirty="0"/>
              <a:t>. </a:t>
            </a:r>
            <a:r>
              <a:rPr lang="en-GB" sz="1800" i="1" dirty="0"/>
              <a:t>Fluid Mechanics 3rd Ed.</a:t>
            </a:r>
            <a:r>
              <a:rPr lang="en-GB" sz="1800" dirty="0"/>
              <a:t>, McGraw-Hill Education, 2010</a:t>
            </a:r>
            <a:endParaRPr lang="tr-TR" sz="1800" dirty="0"/>
          </a:p>
          <a:p>
            <a:pPr marL="457200" indent="-457200">
              <a:buAutoNum type="arabicPeriod"/>
            </a:pPr>
            <a:r>
              <a:rPr lang="tr-TR" sz="1800" dirty="0"/>
              <a:t>C. T. </a:t>
            </a:r>
            <a:r>
              <a:rPr lang="tr-TR" sz="1800" dirty="0" err="1"/>
              <a:t>Crowe</a:t>
            </a:r>
            <a:r>
              <a:rPr lang="tr-TR" sz="1800" dirty="0"/>
              <a:t>, et al. </a:t>
            </a:r>
            <a:r>
              <a:rPr lang="tr-TR" sz="1800" i="1" dirty="0" err="1"/>
              <a:t>Engineering</a:t>
            </a:r>
            <a:r>
              <a:rPr lang="tr-TR" sz="1800" i="1" dirty="0"/>
              <a:t> </a:t>
            </a:r>
            <a:r>
              <a:rPr lang="tr-TR" sz="1800" i="1" dirty="0" err="1"/>
              <a:t>Fluid</a:t>
            </a:r>
            <a:r>
              <a:rPr lang="tr-TR" sz="1800" i="1" dirty="0"/>
              <a:t> </a:t>
            </a:r>
            <a:r>
              <a:rPr lang="tr-TR" sz="1800" i="1" dirty="0" err="1"/>
              <a:t>Mechanics</a:t>
            </a:r>
            <a:r>
              <a:rPr lang="tr-TR" sz="1800" i="1" dirty="0"/>
              <a:t> 9th Ed., </a:t>
            </a:r>
            <a:r>
              <a:rPr lang="en-GB" sz="1800" dirty="0"/>
              <a:t>John Wiley &amp; Sons Inc.</a:t>
            </a:r>
            <a:r>
              <a:rPr lang="tr-TR" sz="1800" dirty="0"/>
              <a:t>, 2009</a:t>
            </a:r>
          </a:p>
          <a:p>
            <a:pPr marL="457200" indent="-457200">
              <a:buAutoNum type="arabicPeriod"/>
            </a:pPr>
            <a:r>
              <a:rPr lang="tr-TR" sz="1800" dirty="0"/>
              <a:t>P. </a:t>
            </a:r>
            <a:r>
              <a:rPr lang="tr-TR" sz="1800" dirty="0" err="1"/>
              <a:t>Pritchard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J. </a:t>
            </a:r>
            <a:r>
              <a:rPr lang="tr-TR" sz="1800" dirty="0" err="1"/>
              <a:t>Leylegian</a:t>
            </a:r>
            <a:r>
              <a:rPr lang="tr-TR" sz="1800" dirty="0"/>
              <a:t>, </a:t>
            </a:r>
            <a:r>
              <a:rPr lang="tr-TR" sz="1800" i="1" dirty="0" err="1"/>
              <a:t>Introduction</a:t>
            </a:r>
            <a:r>
              <a:rPr lang="tr-TR" sz="1800" i="1" dirty="0"/>
              <a:t> </a:t>
            </a:r>
            <a:r>
              <a:rPr lang="tr-TR" sz="1800" i="1" dirty="0" err="1"/>
              <a:t>to</a:t>
            </a:r>
            <a:r>
              <a:rPr lang="tr-TR" sz="1800" i="1" dirty="0"/>
              <a:t> </a:t>
            </a:r>
            <a:r>
              <a:rPr lang="tr-TR" sz="1800" i="1" dirty="0" err="1"/>
              <a:t>Fluid</a:t>
            </a:r>
            <a:r>
              <a:rPr lang="tr-TR" sz="1800" i="1" dirty="0"/>
              <a:t> </a:t>
            </a:r>
            <a:r>
              <a:rPr lang="tr-TR" sz="1800" i="1" dirty="0" err="1"/>
              <a:t>Mechanics</a:t>
            </a:r>
            <a:r>
              <a:rPr lang="tr-TR" sz="1800" i="1" dirty="0"/>
              <a:t> 8th Ed.</a:t>
            </a:r>
            <a:r>
              <a:rPr lang="tr-TR" sz="1800" dirty="0"/>
              <a:t>, </a:t>
            </a:r>
            <a:r>
              <a:rPr lang="en-GB" sz="1800" dirty="0"/>
              <a:t>John Wiley &amp; Sons Inc.</a:t>
            </a:r>
            <a:r>
              <a:rPr lang="tr-TR" sz="1800" dirty="0"/>
              <a:t>, 2011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150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/>
              <a:t>Index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073"/>
            <a:ext cx="10600592" cy="345072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dirty="0"/>
              <a:t>Introduction</a:t>
            </a:r>
          </a:p>
          <a:p>
            <a:pPr marL="457200" indent="-457200">
              <a:buAutoNum type="arabicPeriod"/>
            </a:pPr>
            <a:r>
              <a:rPr lang="tr-TR" sz="2400" dirty="0" err="1"/>
              <a:t>Kinematic</a:t>
            </a:r>
            <a:r>
              <a:rPr lang="tr-TR" sz="2400" dirty="0"/>
              <a:t> </a:t>
            </a:r>
            <a:r>
              <a:rPr lang="tr-TR" sz="2400" dirty="0" err="1"/>
              <a:t>Descriptions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tr-TR" sz="2400" dirty="0" err="1"/>
              <a:t>Vorticity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tr-TR" sz="2400" dirty="0" err="1"/>
              <a:t>Vortex</a:t>
            </a:r>
            <a:endParaRPr lang="tr-TR" sz="2400" dirty="0"/>
          </a:p>
          <a:p>
            <a:pPr marL="457200" indent="-457200">
              <a:buAutoNum type="arabicPeriod"/>
            </a:pPr>
            <a:r>
              <a:rPr lang="tr-TR" sz="2400" dirty="0" err="1"/>
              <a:t>Conclusion</a:t>
            </a:r>
            <a:endParaRPr lang="tr-TR" sz="2400" dirty="0"/>
          </a:p>
          <a:p>
            <a:pPr marL="457200" indent="-457200">
              <a:buAutoNum type="arabicPeriod"/>
            </a:pPr>
            <a:r>
              <a:rPr lang="en-GB" sz="2400" dirty="0"/>
              <a:t>Re</a:t>
            </a:r>
            <a:r>
              <a:rPr lang="tr-TR" sz="2400" dirty="0" err="1"/>
              <a:t>ferences</a:t>
            </a: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4/6/2018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en-GB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9287"/>
            <a:ext cx="4560278" cy="466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 strong similarity of two images</a:t>
            </a:r>
            <a:r>
              <a:rPr lang="tr-TR" sz="2000" dirty="0"/>
              <a:t> [1]</a:t>
            </a:r>
            <a:r>
              <a:rPr lang="en-GB" sz="2000" dirty="0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68D1E-DF8F-4BB3-ACC9-67FE1A2D0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" y="2038074"/>
            <a:ext cx="3394563" cy="227073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E93491-4501-46CC-A250-0A3DDE147725}"/>
              </a:ext>
            </a:extLst>
          </p:cNvPr>
          <p:cNvSpPr txBox="1">
            <a:spLocks/>
          </p:cNvSpPr>
          <p:nvPr/>
        </p:nvSpPr>
        <p:spPr>
          <a:xfrm>
            <a:off x="875493" y="4381021"/>
            <a:ext cx="1722927" cy="87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i="1" dirty="0"/>
              <a:t>Inverted Water Drop after impacting a pool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2A8BCC-BD15-4E11-8E8D-B72D0897386C}"/>
              </a:ext>
            </a:extLst>
          </p:cNvPr>
          <p:cNvSpPr txBox="1">
            <a:spLocks/>
          </p:cNvSpPr>
          <p:nvPr/>
        </p:nvSpPr>
        <p:spPr>
          <a:xfrm>
            <a:off x="2651356" y="4381021"/>
            <a:ext cx="1722927" cy="87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i="1" dirty="0"/>
              <a:t>Above-ground Nuclear Test in Nevada, 1957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D9475F-03F4-45E7-BA97-C1C046689A52}"/>
              </a:ext>
            </a:extLst>
          </p:cNvPr>
          <p:cNvCxnSpPr>
            <a:cxnSpLocks/>
          </p:cNvCxnSpPr>
          <p:nvPr/>
        </p:nvCxnSpPr>
        <p:spPr>
          <a:xfrm>
            <a:off x="2435469" y="2611317"/>
            <a:ext cx="2795954" cy="6154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DCF239-BC72-4603-9F77-7C143574EF02}"/>
              </a:ext>
            </a:extLst>
          </p:cNvPr>
          <p:cNvCxnSpPr>
            <a:cxnSpLocks/>
          </p:cNvCxnSpPr>
          <p:nvPr/>
        </p:nvCxnSpPr>
        <p:spPr>
          <a:xfrm>
            <a:off x="4132385" y="2681656"/>
            <a:ext cx="1099038" cy="4132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A401AEE-86A2-45F7-B7B6-2DDA3B7DA2F5}"/>
              </a:ext>
            </a:extLst>
          </p:cNvPr>
          <p:cNvSpPr txBox="1">
            <a:spLocks/>
          </p:cNvSpPr>
          <p:nvPr/>
        </p:nvSpPr>
        <p:spPr>
          <a:xfrm>
            <a:off x="5319089" y="3022610"/>
            <a:ext cx="5950891" cy="91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Vortex</a:t>
            </a:r>
            <a:r>
              <a:rPr lang="tr-TR" sz="1600" dirty="0"/>
              <a:t> Ring: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/>
              <a:t>mini-</a:t>
            </a:r>
            <a:r>
              <a:rPr lang="tr-TR" sz="1600" dirty="0" err="1"/>
              <a:t>turnado</a:t>
            </a:r>
            <a:r>
              <a:rPr lang="tr-TR" sz="1600" dirty="0"/>
              <a:t> of </a:t>
            </a:r>
            <a:r>
              <a:rPr lang="tr-TR" sz="1600" dirty="0" err="1"/>
              <a:t>concentrated</a:t>
            </a:r>
            <a:r>
              <a:rPr lang="tr-TR" sz="1600" dirty="0"/>
              <a:t> </a:t>
            </a:r>
            <a:r>
              <a:rPr lang="tr-TR" sz="1600" dirty="0" err="1"/>
              <a:t>vorticity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ends</a:t>
            </a:r>
            <a:r>
              <a:rPr lang="tr-TR" sz="1600" dirty="0"/>
              <a:t> of </a:t>
            </a:r>
            <a:r>
              <a:rPr lang="tr-TR" sz="1600" dirty="0" err="1"/>
              <a:t>the</a:t>
            </a:r>
            <a:r>
              <a:rPr lang="tr-TR" sz="1600" dirty="0"/>
              <a:t> tornado </a:t>
            </a:r>
            <a:r>
              <a:rPr lang="tr-TR" sz="1600" dirty="0" err="1"/>
              <a:t>looping</a:t>
            </a:r>
            <a:r>
              <a:rPr lang="tr-TR" sz="1600" dirty="0"/>
              <a:t> </a:t>
            </a:r>
            <a:r>
              <a:rPr lang="tr-TR" sz="1600" dirty="0" err="1"/>
              <a:t>around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close</a:t>
            </a:r>
            <a:r>
              <a:rPr lang="tr-TR" sz="1600" dirty="0"/>
              <a:t> on </a:t>
            </a:r>
            <a:r>
              <a:rPr lang="tr-TR" sz="1600" dirty="0" err="1"/>
              <a:t>itself</a:t>
            </a:r>
            <a:endParaRPr lang="tr-TR" sz="1600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E1BD77-DA76-4979-A0F4-9511C3CCAC02}"/>
              </a:ext>
            </a:extLst>
          </p:cNvPr>
          <p:cNvSpPr txBox="1">
            <a:spLocks/>
          </p:cNvSpPr>
          <p:nvPr/>
        </p:nvSpPr>
        <p:spPr>
          <a:xfrm>
            <a:off x="5286851" y="4308813"/>
            <a:ext cx="5950891" cy="79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wrt</a:t>
            </a:r>
            <a:r>
              <a:rPr lang="tr-TR" sz="1600" dirty="0"/>
              <a:t>.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Kinematics</a:t>
            </a:r>
            <a:r>
              <a:rPr lang="tr-TR" sz="1600" dirty="0"/>
              <a:t>’ </a:t>
            </a:r>
            <a:r>
              <a:rPr lang="tr-TR" sz="1600" dirty="0" err="1"/>
              <a:t>Laws</a:t>
            </a:r>
            <a:r>
              <a:rPr lang="tr-TR" sz="16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Vortex</a:t>
            </a:r>
            <a:r>
              <a:rPr lang="tr-TR" sz="1600" dirty="0"/>
              <a:t> ring </a:t>
            </a:r>
            <a:r>
              <a:rPr lang="tr-TR" sz="1600" dirty="0" err="1"/>
              <a:t>will</a:t>
            </a:r>
            <a:r>
              <a:rPr lang="tr-TR" sz="1600" dirty="0"/>
              <a:t> </a:t>
            </a:r>
            <a:r>
              <a:rPr lang="tr-TR" sz="1600" dirty="0" err="1"/>
              <a:t>carry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fluid</a:t>
            </a:r>
            <a:r>
              <a:rPr lang="tr-TR" sz="1600" dirty="0"/>
              <a:t> in a </a:t>
            </a:r>
            <a:r>
              <a:rPr lang="tr-TR" sz="1600" dirty="0" err="1"/>
              <a:t>direction</a:t>
            </a:r>
            <a:r>
              <a:rPr lang="tr-TR" sz="1600" dirty="0"/>
              <a:t> </a:t>
            </a:r>
            <a:r>
              <a:rPr lang="tr-TR" sz="1600" dirty="0" err="1"/>
              <a:t>toward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top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7B3F07-B437-47CE-9762-77DAE66C6C08}"/>
              </a:ext>
            </a:extLst>
          </p:cNvPr>
          <p:cNvSpPr txBox="1">
            <a:spLocks/>
          </p:cNvSpPr>
          <p:nvPr/>
        </p:nvSpPr>
        <p:spPr>
          <a:xfrm>
            <a:off x="5319088" y="1795100"/>
            <a:ext cx="6330720" cy="91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due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some</a:t>
            </a:r>
            <a:r>
              <a:rPr lang="tr-TR" sz="1600" dirty="0"/>
              <a:t> «</a:t>
            </a:r>
            <a:r>
              <a:rPr lang="tr-TR" sz="1600" dirty="0" err="1"/>
              <a:t>fluid</a:t>
            </a:r>
            <a:r>
              <a:rPr lang="tr-TR" sz="1600" dirty="0"/>
              <a:t> </a:t>
            </a:r>
            <a:r>
              <a:rPr lang="tr-TR" sz="1600" dirty="0" err="1"/>
              <a:t>mechanics</a:t>
            </a:r>
            <a:r>
              <a:rPr lang="tr-TR" sz="1600" dirty="0"/>
              <a:t>» </a:t>
            </a:r>
            <a:r>
              <a:rPr lang="tr-TR" sz="1600" dirty="0" err="1"/>
              <a:t>terms</a:t>
            </a:r>
            <a:r>
              <a:rPr lang="tr-TR" sz="16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density</a:t>
            </a:r>
            <a:r>
              <a:rPr lang="tr-TR" sz="1600" dirty="0"/>
              <a:t>, </a:t>
            </a:r>
            <a:r>
              <a:rPr lang="tr-TR" sz="1600" dirty="0" err="1"/>
              <a:t>buoyancy</a:t>
            </a:r>
            <a:r>
              <a:rPr lang="tr-TR" sz="1600" dirty="0"/>
              <a:t>, </a:t>
            </a:r>
            <a:r>
              <a:rPr lang="tr-TR" sz="1600" dirty="0" err="1"/>
              <a:t>shock</a:t>
            </a:r>
            <a:r>
              <a:rPr lang="tr-TR" sz="1600" dirty="0"/>
              <a:t> </a:t>
            </a:r>
            <a:r>
              <a:rPr lang="tr-TR" sz="1600" dirty="0" err="1"/>
              <a:t>wave</a:t>
            </a:r>
            <a:r>
              <a:rPr lang="tr-TR" sz="1600" dirty="0"/>
              <a:t>, </a:t>
            </a:r>
            <a:r>
              <a:rPr lang="tr-TR" sz="1600" dirty="0" err="1"/>
              <a:t>control</a:t>
            </a:r>
            <a:r>
              <a:rPr lang="tr-TR" sz="1600" dirty="0"/>
              <a:t> </a:t>
            </a:r>
            <a:r>
              <a:rPr lang="tr-TR" sz="1600" dirty="0" err="1"/>
              <a:t>volume</a:t>
            </a:r>
            <a:r>
              <a:rPr lang="tr-TR" sz="1600" dirty="0"/>
              <a:t>, CFD, </a:t>
            </a:r>
            <a:r>
              <a:rPr lang="tr-TR" sz="1600" dirty="0" err="1"/>
              <a:t>flow</a:t>
            </a:r>
            <a:r>
              <a:rPr lang="tr-TR" sz="1600" dirty="0"/>
              <a:t> </a:t>
            </a:r>
            <a:r>
              <a:rPr lang="tr-TR" sz="1600" dirty="0" err="1"/>
              <a:t>visualization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711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tr-TR" b="1" dirty="0" err="1"/>
              <a:t>Kinematic</a:t>
            </a:r>
            <a:r>
              <a:rPr lang="tr-TR" b="1" dirty="0"/>
              <a:t> </a:t>
            </a:r>
            <a:r>
              <a:rPr lang="tr-TR" b="1" dirty="0" err="1"/>
              <a:t>Descriptions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25841"/>
            <a:ext cx="4832838" cy="520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err="1"/>
              <a:t>In</a:t>
            </a:r>
            <a:r>
              <a:rPr lang="tr-TR" sz="2000" dirty="0"/>
              <a:t> </a:t>
            </a:r>
            <a:r>
              <a:rPr lang="tr-TR" sz="2000" dirty="0" err="1"/>
              <a:t>fluid</a:t>
            </a:r>
            <a:r>
              <a:rPr lang="tr-TR" sz="2000" dirty="0"/>
              <a:t> </a:t>
            </a:r>
            <a:r>
              <a:rPr lang="tr-TR" sz="2000" dirty="0" err="1"/>
              <a:t>mechanics</a:t>
            </a:r>
            <a:r>
              <a:rPr lang="tr-TR" sz="2000" dirty="0"/>
              <a:t> </a:t>
            </a:r>
            <a:r>
              <a:rPr lang="tr-T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in </a:t>
            </a:r>
            <a:r>
              <a:rPr lang="tr-TR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solid</a:t>
            </a:r>
            <a:r>
              <a:rPr lang="tr-T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mechanics</a:t>
            </a:r>
            <a:r>
              <a:rPr lang="tr-TR" sz="2000" dirty="0"/>
              <a:t>, </a:t>
            </a:r>
            <a:r>
              <a:rPr lang="tr-TR" sz="2000" dirty="0" err="1"/>
              <a:t>there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4 </a:t>
            </a:r>
            <a:r>
              <a:rPr lang="tr-TR" sz="2000" dirty="0" err="1"/>
              <a:t>types</a:t>
            </a:r>
            <a:r>
              <a:rPr lang="tr-TR" sz="2000" dirty="0"/>
              <a:t> of </a:t>
            </a:r>
            <a:r>
              <a:rPr lang="tr-TR" sz="2000" dirty="0" err="1"/>
              <a:t>motion</a:t>
            </a:r>
            <a:r>
              <a:rPr lang="tr-TR" sz="2000" dirty="0"/>
              <a:t> </a:t>
            </a:r>
            <a:r>
              <a:rPr lang="tr-TR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tr-T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deformation</a:t>
            </a:r>
            <a:r>
              <a:rPr lang="tr-TR" sz="2000" dirty="0"/>
              <a:t>:</a:t>
            </a:r>
          </a:p>
          <a:p>
            <a:pPr marL="0" indent="0">
              <a:buNone/>
            </a:pPr>
            <a:endParaRPr lang="tr-TR" sz="2000" dirty="0"/>
          </a:p>
          <a:p>
            <a:pPr marL="457200" indent="-457200">
              <a:buAutoNum type="alphaLcParenR"/>
            </a:pPr>
            <a:r>
              <a:rPr lang="tr-TR" sz="2000" dirty="0" err="1"/>
              <a:t>Translation</a:t>
            </a:r>
            <a:endParaRPr lang="tr-TR" sz="2000" dirty="0"/>
          </a:p>
          <a:p>
            <a:pPr marL="457200" indent="-457200">
              <a:buAutoNum type="alphaLcParenR"/>
            </a:pPr>
            <a:endParaRPr lang="tr-TR" sz="2000" dirty="0"/>
          </a:p>
          <a:p>
            <a:pPr marL="457200" indent="-457200">
              <a:buAutoNum type="alphaLcParenR"/>
            </a:pPr>
            <a:r>
              <a:rPr lang="tr-TR" sz="2000" dirty="0" err="1"/>
              <a:t>Rotation</a:t>
            </a:r>
            <a:endParaRPr lang="tr-TR" sz="2000" dirty="0"/>
          </a:p>
          <a:p>
            <a:pPr marL="457200" indent="-457200">
              <a:buAutoNum type="alphaLcParenR"/>
            </a:pPr>
            <a:endParaRPr lang="tr-TR" sz="2000" dirty="0"/>
          </a:p>
          <a:p>
            <a:pPr marL="457200" indent="-457200">
              <a:buAutoNum type="alphaLcParenR"/>
            </a:pPr>
            <a:r>
              <a:rPr lang="tr-TR" sz="2000" dirty="0" err="1"/>
              <a:t>Linear</a:t>
            </a:r>
            <a:r>
              <a:rPr lang="tr-TR" sz="2000" dirty="0"/>
              <a:t> </a:t>
            </a:r>
            <a:r>
              <a:rPr lang="tr-TR" sz="2000" dirty="0" err="1"/>
              <a:t>Strain</a:t>
            </a:r>
            <a:endParaRPr lang="tr-TR" sz="2000" dirty="0"/>
          </a:p>
          <a:p>
            <a:pPr marL="457200" indent="-457200">
              <a:buAutoNum type="alphaLcParenR"/>
            </a:pPr>
            <a:endParaRPr lang="tr-TR" sz="2000" dirty="0"/>
          </a:p>
          <a:p>
            <a:pPr marL="457200" indent="-457200">
              <a:buAutoNum type="alphaLcParenR"/>
            </a:pPr>
            <a:r>
              <a:rPr lang="tr-TR" sz="2000" dirty="0" err="1"/>
              <a:t>Shear</a:t>
            </a:r>
            <a:r>
              <a:rPr lang="tr-TR" sz="2000" dirty="0"/>
              <a:t> </a:t>
            </a:r>
            <a:r>
              <a:rPr lang="tr-TR" sz="2000" dirty="0" err="1"/>
              <a:t>Strain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 err="1"/>
              <a:t>In</a:t>
            </a:r>
            <a:r>
              <a:rPr lang="tr-TR" sz="2000" dirty="0"/>
              <a:t> </a:t>
            </a:r>
            <a:r>
              <a:rPr lang="tr-TR" sz="2000" dirty="0" err="1"/>
              <a:t>fluid</a:t>
            </a:r>
            <a:r>
              <a:rPr lang="tr-TR" sz="2000" dirty="0"/>
              <a:t> </a:t>
            </a:r>
            <a:r>
              <a:rPr lang="tr-TR" sz="2000" dirty="0" err="1"/>
              <a:t>mechanics</a:t>
            </a:r>
            <a:r>
              <a:rPr lang="tr-TR" sz="2000" dirty="0"/>
              <a:t>,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difference</a:t>
            </a:r>
            <a:r>
              <a:rPr lang="tr-TR" sz="2000" dirty="0"/>
              <a:t> is </a:t>
            </a:r>
            <a:r>
              <a:rPr lang="tr-TR" sz="2000" dirty="0" err="1"/>
              <a:t>that</a:t>
            </a:r>
            <a:r>
              <a:rPr lang="tr-TR" sz="2000" dirty="0"/>
              <a:t>, </a:t>
            </a:r>
            <a:r>
              <a:rPr lang="tr-TR" sz="2000" dirty="0" err="1"/>
              <a:t>these</a:t>
            </a:r>
            <a:r>
              <a:rPr lang="tr-TR" sz="2000" dirty="0"/>
              <a:t> </a:t>
            </a:r>
            <a:r>
              <a:rPr lang="tr-TR" sz="2000" dirty="0" err="1"/>
              <a:t>motions</a:t>
            </a:r>
            <a:r>
              <a:rPr lang="tr-TR" sz="2000" dirty="0"/>
              <a:t> </a:t>
            </a:r>
            <a:r>
              <a:rPr lang="tr-TR" sz="2000" dirty="0" err="1"/>
              <a:t>usually</a:t>
            </a:r>
            <a:r>
              <a:rPr lang="tr-TR" sz="2000" dirty="0"/>
              <a:t> </a:t>
            </a:r>
            <a:r>
              <a:rPr lang="tr-TR" sz="2000" dirty="0" err="1"/>
              <a:t>occur</a:t>
            </a:r>
            <a:r>
              <a:rPr lang="tr-TR" sz="2000" dirty="0"/>
              <a:t> </a:t>
            </a:r>
            <a:r>
              <a:rPr lang="tr-TR" sz="2000" dirty="0" err="1"/>
              <a:t>simultaneously</a:t>
            </a:r>
            <a:r>
              <a:rPr lang="tr-TR" sz="2000" dirty="0"/>
              <a:t>.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4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E0532E-BC80-452A-80CE-C70E508F68DB}"/>
              </a:ext>
            </a:extLst>
          </p:cNvPr>
          <p:cNvSpPr txBox="1">
            <a:spLocks/>
          </p:cNvSpPr>
          <p:nvPr/>
        </p:nvSpPr>
        <p:spPr>
          <a:xfrm>
            <a:off x="6553956" y="1223791"/>
            <a:ext cx="4513112" cy="534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 err="1"/>
              <a:t>Because</a:t>
            </a:r>
            <a:r>
              <a:rPr lang="tr-TR" sz="2000" dirty="0"/>
              <a:t> </a:t>
            </a:r>
            <a:r>
              <a:rPr lang="tr-TR" sz="2000" dirty="0" err="1"/>
              <a:t>fluid</a:t>
            </a:r>
            <a:r>
              <a:rPr lang="tr-TR" sz="2000" dirty="0"/>
              <a:t> </a:t>
            </a:r>
            <a:r>
              <a:rPr lang="tr-TR" sz="2000" dirty="0" err="1"/>
              <a:t>may</a:t>
            </a:r>
            <a:r>
              <a:rPr lang="tr-TR" sz="2000" dirty="0"/>
              <a:t> be in </a:t>
            </a:r>
            <a:r>
              <a:rPr lang="tr-TR" sz="2000" dirty="0" err="1"/>
              <a:t>constant</a:t>
            </a:r>
            <a:r>
              <a:rPr lang="tr-TR" sz="2000" dirty="0"/>
              <a:t> </a:t>
            </a:r>
            <a:r>
              <a:rPr lang="tr-TR" sz="2000" dirty="0" err="1"/>
              <a:t>motion</a:t>
            </a:r>
            <a:r>
              <a:rPr lang="tr-TR" sz="2000" dirty="0"/>
              <a:t>, it is </a:t>
            </a:r>
            <a:r>
              <a:rPr lang="tr-TR" sz="2000" dirty="0" err="1"/>
              <a:t>preferable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describe</a:t>
            </a:r>
            <a:r>
              <a:rPr lang="tr-TR" sz="2000" dirty="0"/>
              <a:t> </a:t>
            </a:r>
            <a:r>
              <a:rPr lang="tr-TR" sz="2000" dirty="0" err="1"/>
              <a:t>them</a:t>
            </a:r>
            <a:r>
              <a:rPr lang="tr-TR" sz="2000" dirty="0"/>
              <a:t> in </a:t>
            </a:r>
            <a:r>
              <a:rPr lang="tr-TR" sz="2000" b="1" dirty="0" err="1"/>
              <a:t>rates</a:t>
            </a:r>
            <a:r>
              <a:rPr lang="tr-TR" sz="20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tr-TR" sz="2000" dirty="0" err="1"/>
              <a:t>Velocity</a:t>
            </a:r>
            <a:endParaRPr lang="tr-TR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tr-TR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tr-TR" sz="2000" dirty="0" err="1"/>
              <a:t>Angular</a:t>
            </a:r>
            <a:r>
              <a:rPr lang="tr-TR" sz="2000" dirty="0"/>
              <a:t> </a:t>
            </a:r>
            <a:r>
              <a:rPr lang="tr-TR" sz="2000" dirty="0" err="1"/>
              <a:t>Velocity</a:t>
            </a:r>
            <a:r>
              <a:rPr lang="tr-TR" sz="2000" dirty="0"/>
              <a:t> </a:t>
            </a:r>
            <a:r>
              <a:rPr lang="tr-TR" sz="2000" i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sz="2000" i="1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tr-TR" sz="2000" i="1" dirty="0">
                <a:solidFill>
                  <a:schemeClr val="accent6">
                    <a:lumMod val="75000"/>
                  </a:schemeClr>
                </a:solidFill>
              </a:rPr>
              <a:t> be </a:t>
            </a:r>
            <a:r>
              <a:rPr lang="tr-TR" sz="2000" i="1" dirty="0" err="1">
                <a:solidFill>
                  <a:schemeClr val="accent6">
                    <a:lumMod val="75000"/>
                  </a:schemeClr>
                </a:solidFill>
              </a:rPr>
              <a:t>focused</a:t>
            </a:r>
            <a:r>
              <a:rPr lang="tr-TR" sz="2000" i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tr-TR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tr-TR" sz="2000" dirty="0" err="1"/>
              <a:t>Linear</a:t>
            </a:r>
            <a:r>
              <a:rPr lang="tr-TR" sz="2000" dirty="0"/>
              <a:t> </a:t>
            </a:r>
            <a:r>
              <a:rPr lang="tr-TR" sz="2000" dirty="0" err="1"/>
              <a:t>Strain</a:t>
            </a:r>
            <a:r>
              <a:rPr lang="tr-TR" sz="2000" dirty="0"/>
              <a:t> Rate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tr-TR" sz="2000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tr-TR" sz="2000" dirty="0" err="1"/>
              <a:t>Shear</a:t>
            </a:r>
            <a:r>
              <a:rPr lang="tr-TR" sz="2000" dirty="0"/>
              <a:t> </a:t>
            </a:r>
            <a:r>
              <a:rPr lang="tr-TR" sz="2000" dirty="0" err="1"/>
              <a:t>Strain</a:t>
            </a:r>
            <a:r>
              <a:rPr lang="tr-TR" sz="2000" dirty="0"/>
              <a:t> Rate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tr-TR" sz="2000" dirty="0"/>
          </a:p>
          <a:p>
            <a:pPr marL="0" indent="0">
              <a:buNone/>
            </a:pP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dirty="0" err="1"/>
              <a:t>useful</a:t>
            </a:r>
            <a:r>
              <a:rPr lang="tr-TR" sz="2000" dirty="0"/>
              <a:t>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calculation</a:t>
            </a:r>
            <a:r>
              <a:rPr lang="tr-TR" sz="2000" dirty="0"/>
              <a:t>, </a:t>
            </a:r>
            <a:r>
              <a:rPr lang="tr-TR" sz="2000" dirty="0" err="1"/>
              <a:t>they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expressed</a:t>
            </a:r>
            <a:r>
              <a:rPr lang="tr-TR" sz="2000" dirty="0"/>
              <a:t> in </a:t>
            </a:r>
            <a:r>
              <a:rPr lang="tr-TR" sz="2000" dirty="0" err="1"/>
              <a:t>terms</a:t>
            </a:r>
            <a:r>
              <a:rPr lang="tr-TR" sz="2000" dirty="0"/>
              <a:t> of </a:t>
            </a:r>
            <a:r>
              <a:rPr lang="tr-TR" sz="2000" dirty="0" err="1"/>
              <a:t>velocity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derivatives</a:t>
            </a:r>
            <a:r>
              <a:rPr lang="tr-TR" sz="2000" dirty="0"/>
              <a:t> of </a:t>
            </a:r>
            <a:r>
              <a:rPr lang="tr-TR" sz="2000" dirty="0" err="1"/>
              <a:t>velocity</a:t>
            </a:r>
            <a:r>
              <a:rPr lang="tr-TR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E45BB-3CEE-45B8-ABBC-BA37B6C1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35" y="2077569"/>
            <a:ext cx="1861457" cy="33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tr-TR" b="1" dirty="0" err="1"/>
              <a:t>Kinematic</a:t>
            </a:r>
            <a:r>
              <a:rPr lang="tr-TR" b="1" dirty="0"/>
              <a:t> </a:t>
            </a:r>
            <a:r>
              <a:rPr lang="tr-TR" b="1" dirty="0" err="1"/>
              <a:t>Descriptions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85" y="1363971"/>
            <a:ext cx="4835769" cy="1423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000" dirty="0"/>
              <a:t>b) </a:t>
            </a:r>
            <a:r>
              <a:rPr lang="tr-TR" sz="2000" dirty="0" err="1"/>
              <a:t>Angular</a:t>
            </a:r>
            <a:r>
              <a:rPr lang="tr-TR" sz="2000" dirty="0"/>
              <a:t> </a:t>
            </a:r>
            <a:r>
              <a:rPr lang="tr-TR" sz="2000" dirty="0" err="1"/>
              <a:t>velocity</a:t>
            </a:r>
            <a:r>
              <a:rPr lang="tr-TR" sz="2000" dirty="0"/>
              <a:t> (rate of </a:t>
            </a:r>
            <a:r>
              <a:rPr lang="tr-TR" sz="2000" dirty="0" err="1"/>
              <a:t>rotation</a:t>
            </a:r>
            <a:r>
              <a:rPr lang="tr-TR" sz="2000" dirty="0"/>
              <a:t>) at a </a:t>
            </a:r>
            <a:r>
              <a:rPr lang="tr-TR" sz="2000" dirty="0" err="1"/>
              <a:t>point</a:t>
            </a:r>
            <a:r>
              <a:rPr lang="tr-TR" sz="2000" dirty="0"/>
              <a:t>:</a:t>
            </a:r>
          </a:p>
          <a:p>
            <a:pPr marL="0" indent="0">
              <a:buNone/>
            </a:pP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average</a:t>
            </a:r>
            <a:r>
              <a:rPr lang="tr-TR" sz="2000" dirty="0"/>
              <a:t> </a:t>
            </a:r>
            <a:r>
              <a:rPr lang="tr-TR" sz="2000" dirty="0" err="1"/>
              <a:t>angular</a:t>
            </a:r>
            <a:r>
              <a:rPr lang="tr-TR" sz="2000" dirty="0"/>
              <a:t> </a:t>
            </a:r>
            <a:r>
              <a:rPr lang="tr-TR" sz="2000" dirty="0" err="1"/>
              <a:t>velocity</a:t>
            </a:r>
            <a:r>
              <a:rPr lang="tr-TR" sz="2000" dirty="0"/>
              <a:t> of </a:t>
            </a:r>
            <a:r>
              <a:rPr lang="tr-TR" sz="2000" dirty="0" err="1"/>
              <a:t>two</a:t>
            </a:r>
            <a:r>
              <a:rPr lang="tr-TR" sz="2000" dirty="0"/>
              <a:t> </a:t>
            </a:r>
            <a:r>
              <a:rPr lang="tr-TR" sz="2000" dirty="0" err="1"/>
              <a:t>initially</a:t>
            </a:r>
            <a:r>
              <a:rPr lang="tr-TR" sz="2000" dirty="0"/>
              <a:t> </a:t>
            </a:r>
            <a:r>
              <a:rPr lang="tr-TR" sz="2000" dirty="0" err="1"/>
              <a:t>perpendicular</a:t>
            </a:r>
            <a:r>
              <a:rPr lang="tr-TR" sz="2000" dirty="0"/>
              <a:t> </a:t>
            </a:r>
            <a:r>
              <a:rPr lang="tr-TR" sz="2000" dirty="0" err="1"/>
              <a:t>lines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intersects</a:t>
            </a:r>
            <a:r>
              <a:rPr lang="tr-TR" sz="2000" dirty="0"/>
              <a:t> at a </a:t>
            </a:r>
            <a:r>
              <a:rPr lang="tr-TR" sz="2000" dirty="0" err="1"/>
              <a:t>point</a:t>
            </a:r>
            <a:r>
              <a:rPr lang="tr-TR" sz="2000" dirty="0"/>
              <a:t> as </a:t>
            </a:r>
            <a:r>
              <a:rPr lang="tr-TR" sz="2000" dirty="0" err="1"/>
              <a:t>below</a:t>
            </a:r>
            <a:r>
              <a:rPr lang="tr-TR" sz="2000" dirty="0"/>
              <a:t>: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5</a:t>
            </a:fld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765579-F277-4584-BFE6-47D9C4B7810E}"/>
              </a:ext>
            </a:extLst>
          </p:cNvPr>
          <p:cNvCxnSpPr>
            <a:cxnSpLocks/>
          </p:cNvCxnSpPr>
          <p:nvPr/>
        </p:nvCxnSpPr>
        <p:spPr>
          <a:xfrm>
            <a:off x="5347935" y="3429000"/>
            <a:ext cx="487257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A4E7B0D-8201-48E0-B0C9-EDF5D79A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298" y="2449294"/>
            <a:ext cx="3300515" cy="4091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123008A-331A-46D3-AB52-6B416BF33F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9" y="2787162"/>
                <a:ext cx="5498969" cy="35691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tr-TR" sz="2000" dirty="0"/>
                  <a:t>Average </a:t>
                </a:r>
                <a:r>
                  <a:rPr lang="tr-TR" sz="2000" dirty="0" err="1"/>
                  <a:t>rotation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angle</a:t>
                </a:r>
                <a:r>
                  <a:rPr lang="tr-TR" sz="20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tr-TR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tr-TR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tr-TR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tr-TR" sz="2000" dirty="0" err="1"/>
                  <a:t>Angular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velocity</a:t>
                </a:r>
                <a:r>
                  <a:rPr lang="tr-TR" sz="2000" dirty="0"/>
                  <a:t>:</a:t>
                </a:r>
              </a:p>
              <a:p>
                <a:pPr marL="0" indent="0">
                  <a:buNone/>
                </a:pPr>
                <a:r>
                  <a:rPr lang="tr-TR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 sz="2000" i="1" dirty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tr-TR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tr-TR" sz="2000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tr-T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r>
                  <a:rPr lang="tr-TR" sz="2000" dirty="0" err="1"/>
                  <a:t>Angular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Velocity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Vector</a:t>
                </a:r>
                <a:r>
                  <a:rPr lang="tr-TR" sz="2000" dirty="0"/>
                  <a:t>: </a:t>
                </a:r>
                <a:r>
                  <a:rPr lang="tr-TR" sz="2000" i="1" dirty="0">
                    <a:solidFill>
                      <a:schemeClr val="bg1">
                        <a:lumMod val="50000"/>
                      </a:schemeClr>
                    </a:solidFill>
                  </a:rPr>
                  <a:t>in 3D in </a:t>
                </a:r>
                <a:r>
                  <a:rPr lang="tr-TR" sz="2000" i="1" dirty="0" err="1">
                    <a:solidFill>
                      <a:schemeClr val="bg1">
                        <a:lumMod val="50000"/>
                      </a:schemeClr>
                    </a:solidFill>
                  </a:rPr>
                  <a:t>Cartesian</a:t>
                </a:r>
                <a:r>
                  <a:rPr lang="tr-TR" sz="20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tr-TR" sz="2000" i="1" dirty="0" err="1">
                    <a:solidFill>
                      <a:schemeClr val="bg1">
                        <a:lumMod val="50000"/>
                      </a:schemeClr>
                    </a:solidFill>
                  </a:rPr>
                  <a:t>Coord</a:t>
                </a:r>
                <a:r>
                  <a:rPr lang="tr-TR" sz="2000" i="1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 panose="02040503050406030204" pitchFamily="18" charset="0"/>
                      </a:rPr>
                      <m:t>ϖ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∂</m:t>
                                </m:r>
                              </m:e>
                              <m:sub>
                                <m:r>
                                  <a:rPr lang="tr-TR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tr-TR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tr-TR" sz="2000" b="0" dirty="0"/>
              </a:p>
              <a:p>
                <a:pPr marL="0" indent="0">
                  <a:buNone/>
                </a:pPr>
                <a:endParaRPr lang="tr-TR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 panose="02040503050406030204" pitchFamily="18" charset="0"/>
                        </a:rPr>
                        <m:t>ϖ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tr-TR" sz="2000" i="1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tr-TR" sz="2000" b="0" i="1" dirty="0" smtClean="0">
                          <a:latin typeface="Cambria Math" panose="02040503050406030204" pitchFamily="18" charset="0"/>
                        </a:rPr>
                        <m:t>𝑥𝑉</m:t>
                      </m:r>
                    </m:oMath>
                  </m:oMathPara>
                </a14:m>
                <a:endParaRPr lang="tr-TR" sz="2000" b="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1123008A-331A-46D3-AB52-6B416BF33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787162"/>
                <a:ext cx="5498969" cy="3569188"/>
              </a:xfrm>
              <a:prstGeom prst="rect">
                <a:avLst/>
              </a:prstGeom>
              <a:blipFill>
                <a:blip r:embed="rId3"/>
                <a:stretch>
                  <a:fillRect l="-998" t="-1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 descr="{\displaystyle \nabla \,}">
            <a:extLst>
              <a:ext uri="{FF2B5EF4-FFF2-40B4-BE49-F238E27FC236}">
                <a16:creationId xmlns:a16="http://schemas.microsoft.com/office/drawing/2014/main" id="{A71B341B-AD03-439D-B4B7-39896E2F76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0"/>
            <a:ext cx="10515600" cy="771217"/>
          </a:xfrm>
        </p:spPr>
        <p:txBody>
          <a:bodyPr/>
          <a:lstStyle/>
          <a:p>
            <a:r>
              <a:rPr lang="tr-TR" b="1" dirty="0" err="1"/>
              <a:t>Vorticity</a:t>
            </a:r>
            <a:r>
              <a:rPr lang="tr-TR" b="1" dirty="0"/>
              <a:t>, </a:t>
            </a:r>
            <a:r>
              <a:rPr lang="el-GR" b="1" dirty="0"/>
              <a:t>ζ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D28DB-D5E0-4F08-8996-C04EFE8637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147" y="1288278"/>
                <a:ext cx="5597768" cy="509030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sz="2000" dirty="0"/>
                  <a:t>Vorticity = </a:t>
                </a:r>
                <a:r>
                  <a:rPr lang="tr-TR" sz="2000" dirty="0" err="1"/>
                  <a:t>curl</a:t>
                </a:r>
                <a:r>
                  <a:rPr lang="tr-TR" sz="2000" dirty="0"/>
                  <a:t> of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velocity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vector</a:t>
                </a:r>
                <a:r>
                  <a:rPr lang="tr-TR" sz="2000" dirty="0"/>
                  <a:t> </a:t>
                </a:r>
              </a:p>
              <a:p>
                <a:pPr marL="0" indent="0">
                  <a:buNone/>
                </a:pPr>
                <a:r>
                  <a:rPr lang="tr-TR" sz="2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dirty="0"/>
                        <m:t>ζ</m:t>
                      </m:r>
                      <m:r>
                        <a:rPr lang="tr-T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000" i="1" dirty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tr-TR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r>
                  <a:rPr lang="tr-TR" sz="2000" dirty="0" err="1"/>
                  <a:t>which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twice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angular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velocity</a:t>
                </a:r>
                <a:r>
                  <a:rPr lang="tr-TR" sz="2000" dirty="0"/>
                  <a:t> as </a:t>
                </a:r>
                <a:r>
                  <a:rPr lang="tr-TR" sz="2000" dirty="0" err="1"/>
                  <a:t>below</a:t>
                </a:r>
                <a:r>
                  <a:rPr lang="tr-TR" sz="2000" dirty="0"/>
                  <a:t>:</a:t>
                </a:r>
              </a:p>
              <a:p>
                <a:pPr marL="0" indent="0">
                  <a:buNone/>
                </a:pPr>
                <a:r>
                  <a:rPr lang="tr-TR" sz="2000" dirty="0"/>
                  <a:t>                          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dirty="0"/>
                        <m:t>ζ</m:t>
                      </m:r>
                      <m:r>
                        <a:rPr lang="tr-TR" sz="2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2000" i="1" dirty="0">
                          <a:latin typeface="Cambria Math" panose="02040503050406030204" pitchFamily="18" charset="0"/>
                        </a:rPr>
                        <m:t>ϖ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r>
                  <a:rPr lang="tr-TR" sz="2000" dirty="0" err="1"/>
                  <a:t>If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vorticity</a:t>
                </a:r>
                <a:r>
                  <a:rPr lang="tr-TR" sz="2000" dirty="0"/>
                  <a:t> at a </a:t>
                </a:r>
                <a:r>
                  <a:rPr lang="tr-TR" sz="2000" dirty="0" err="1"/>
                  <a:t>point</a:t>
                </a:r>
                <a:r>
                  <a:rPr lang="tr-TR" sz="2000" dirty="0"/>
                  <a:t> in a </a:t>
                </a:r>
                <a:r>
                  <a:rPr lang="tr-TR" sz="2000" dirty="0" err="1"/>
                  <a:t>flow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field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nonzero</a:t>
                </a:r>
                <a:r>
                  <a:rPr lang="tr-TR" sz="2000" dirty="0"/>
                  <a:t>, </a:t>
                </a: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fluid</a:t>
                </a:r>
                <a:r>
                  <a:rPr lang="tr-TR" sz="2000" dirty="0"/>
                  <a:t> </a:t>
                </a:r>
                <a:r>
                  <a:rPr lang="tr-TR" sz="2000" dirty="0" err="1"/>
                  <a:t>particle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that</a:t>
                </a:r>
                <a:r>
                  <a:rPr lang="tr-TR" sz="2000" dirty="0"/>
                  <a:t> </a:t>
                </a:r>
                <a:r>
                  <a:rPr lang="tr-TR" sz="2000" dirty="0" err="1"/>
                  <a:t>point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rotating</a:t>
                </a:r>
                <a:r>
                  <a:rPr lang="tr-TR" sz="2000" dirty="0"/>
                  <a:t>.</a:t>
                </a:r>
              </a:p>
              <a:p>
                <a:pPr marL="0" indent="0">
                  <a:buNone/>
                </a:pPr>
                <a:r>
                  <a:rPr lang="tr-TR" sz="2000" dirty="0" err="1"/>
                  <a:t>The</a:t>
                </a:r>
                <a:r>
                  <a:rPr lang="tr-TR" sz="2000" dirty="0"/>
                  <a:t> </a:t>
                </a:r>
                <a:r>
                  <a:rPr lang="tr-TR" sz="2000" dirty="0" err="1"/>
                  <a:t>flow</a:t>
                </a:r>
                <a:r>
                  <a:rPr lang="tr-TR" sz="2000" dirty="0"/>
                  <a:t> is </a:t>
                </a:r>
                <a:r>
                  <a:rPr lang="tr-TR" sz="2000" dirty="0" err="1"/>
                  <a:t>called</a:t>
                </a:r>
                <a:r>
                  <a:rPr lang="tr-TR" sz="2000" dirty="0"/>
                  <a:t> </a:t>
                </a:r>
                <a:r>
                  <a:rPr lang="tr-TR" sz="2000" b="1" dirty="0" err="1"/>
                  <a:t>rotational</a:t>
                </a:r>
                <a:r>
                  <a:rPr lang="tr-TR" sz="2000" dirty="0"/>
                  <a:t>, </a:t>
                </a:r>
                <a:r>
                  <a:rPr lang="tr-TR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otherwise</a:t>
                </a:r>
                <a:r>
                  <a:rPr lang="tr-TR" sz="20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irrotational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5D28DB-D5E0-4F08-8996-C04EFE863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147" y="1288278"/>
                <a:ext cx="5597768" cy="5090301"/>
              </a:xfrm>
              <a:blipFill>
                <a:blip r:embed="rId2"/>
                <a:stretch>
                  <a:fillRect l="-1089" t="-1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C26FF-B892-4495-9DCB-B3D6B724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429" y="3035216"/>
            <a:ext cx="2568828" cy="2103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BA1F1-8A46-4B2F-886F-BA6410189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07" y="1956289"/>
            <a:ext cx="51054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8C9E1B-80C4-4DFF-955A-9569599533E0}"/>
              </a:ext>
            </a:extLst>
          </p:cNvPr>
          <p:cNvSpPr txBox="1">
            <a:spLocks/>
          </p:cNvSpPr>
          <p:nvPr/>
        </p:nvSpPr>
        <p:spPr>
          <a:xfrm>
            <a:off x="6413251" y="1257285"/>
            <a:ext cx="4940549" cy="1230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dirty="0" err="1"/>
              <a:t>Rotation</a:t>
            </a:r>
            <a:r>
              <a:rPr lang="tr-TR" sz="2000" dirty="0"/>
              <a:t> of </a:t>
            </a:r>
            <a:r>
              <a:rPr lang="tr-TR" sz="2000" dirty="0" err="1"/>
              <a:t>fluid</a:t>
            </a:r>
            <a:r>
              <a:rPr lang="tr-TR" sz="2000" dirty="0"/>
              <a:t> is </a:t>
            </a:r>
            <a:r>
              <a:rPr lang="tr-TR" sz="2000" dirty="0" err="1"/>
              <a:t>related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wakes</a:t>
            </a:r>
            <a:r>
              <a:rPr lang="tr-TR" sz="2000" dirty="0"/>
              <a:t>, </a:t>
            </a:r>
            <a:r>
              <a:rPr lang="tr-TR" sz="2000" dirty="0" err="1"/>
              <a:t>turbomachinery</a:t>
            </a:r>
            <a:r>
              <a:rPr lang="tr-TR" sz="2000" dirty="0"/>
              <a:t>, </a:t>
            </a:r>
            <a:r>
              <a:rPr lang="tr-TR" sz="2000" dirty="0" err="1"/>
              <a:t>heat</a:t>
            </a:r>
            <a:r>
              <a:rPr lang="tr-TR" sz="2000" dirty="0"/>
              <a:t> transfer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boundary</a:t>
            </a:r>
            <a:r>
              <a:rPr lang="tr-TR" sz="2000" dirty="0"/>
              <a:t> </a:t>
            </a:r>
            <a:r>
              <a:rPr lang="tr-TR" sz="2000" dirty="0" err="1"/>
              <a:t>layers</a:t>
            </a:r>
            <a:r>
              <a:rPr lang="tr-TR" sz="2000" dirty="0"/>
              <a:t> as </a:t>
            </a:r>
            <a:r>
              <a:rPr lang="tr-TR" sz="2000" dirty="0" err="1"/>
              <a:t>below</a:t>
            </a:r>
            <a:r>
              <a:rPr lang="tr-TR" sz="2000" dirty="0"/>
              <a:t>: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0ABA0-EAE2-483F-8626-E094CBA4F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42" y="1802004"/>
            <a:ext cx="3957635" cy="5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0"/>
            <a:ext cx="10515600" cy="771217"/>
          </a:xfrm>
        </p:spPr>
        <p:txBody>
          <a:bodyPr/>
          <a:lstStyle/>
          <a:p>
            <a:r>
              <a:rPr lang="tr-TR" b="1" dirty="0" err="1"/>
              <a:t>Vorticity</a:t>
            </a:r>
            <a:r>
              <a:rPr lang="tr-TR" b="1" dirty="0"/>
              <a:t>, </a:t>
            </a:r>
            <a:r>
              <a:rPr lang="el-GR" b="1" dirty="0"/>
              <a:t>ζ</a:t>
            </a:r>
            <a:r>
              <a:rPr lang="tr-TR" b="1" dirty="0"/>
              <a:t>, </a:t>
            </a:r>
            <a:r>
              <a:rPr lang="tr-TR" sz="2400" b="1" dirty="0" err="1"/>
              <a:t>comparison</a:t>
            </a:r>
            <a:r>
              <a:rPr lang="tr-TR" sz="2400" b="1" dirty="0"/>
              <a:t> of </a:t>
            </a:r>
            <a:r>
              <a:rPr lang="tr-TR" sz="2400" b="1" dirty="0" err="1"/>
              <a:t>two</a:t>
            </a:r>
            <a:r>
              <a:rPr lang="tr-TR" sz="2400" b="1" dirty="0"/>
              <a:t> </a:t>
            </a:r>
            <a:r>
              <a:rPr lang="tr-TR" sz="2400" b="1" dirty="0" err="1"/>
              <a:t>circular</a:t>
            </a:r>
            <a:r>
              <a:rPr lang="tr-TR" sz="2400" b="1" dirty="0"/>
              <a:t> </a:t>
            </a:r>
            <a:r>
              <a:rPr lang="tr-TR" sz="2400" b="1" dirty="0" err="1"/>
              <a:t>flows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46" y="1239716"/>
            <a:ext cx="10682653" cy="5138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000" dirty="0"/>
              <a:t>	A) </a:t>
            </a:r>
            <a:r>
              <a:rPr lang="tr-TR" sz="2000" u="sng" dirty="0"/>
              <a:t>Solid Body </a:t>
            </a:r>
            <a:r>
              <a:rPr lang="tr-TR" sz="2000" u="sng" dirty="0" err="1"/>
              <a:t>Rotation</a:t>
            </a:r>
            <a:r>
              <a:rPr lang="tr-TR" sz="2000" dirty="0"/>
              <a:t>				B) </a:t>
            </a:r>
            <a:r>
              <a:rPr lang="tr-TR" sz="2000" u="sng" dirty="0" err="1"/>
              <a:t>Line-Vortex</a:t>
            </a:r>
            <a:endParaRPr lang="tr-TR" sz="2000" u="sng" dirty="0"/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	</a:t>
            </a:r>
          </a:p>
          <a:p>
            <a:pPr marL="0" indent="0">
              <a:buNone/>
            </a:pPr>
            <a:r>
              <a:rPr lang="tr-TR" sz="2000" dirty="0"/>
              <a:t>	</a:t>
            </a:r>
          </a:p>
          <a:p>
            <a:pPr marL="0" indent="0">
              <a:buNone/>
            </a:pPr>
            <a:r>
              <a:rPr lang="tr-TR" sz="2000" dirty="0"/>
              <a:t>	</a:t>
            </a:r>
          </a:p>
          <a:p>
            <a:pPr marL="0" indent="0">
              <a:buNone/>
            </a:pPr>
            <a:r>
              <a:rPr lang="tr-TR" sz="2000" dirty="0"/>
              <a:t>                   VORTICITY (ROTATIONAL)			        NO VORTICITY (IRROTATIONAL)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12567-A995-4850-9DF3-4AEBA20C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0" y="1525834"/>
            <a:ext cx="3536340" cy="603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D38C3-7C5C-4026-889E-E009003D9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59" y="1473079"/>
            <a:ext cx="3336315" cy="779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980D3-9373-4FB5-A9D1-7A69FC663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22" y="2083502"/>
            <a:ext cx="3405550" cy="2694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792479-916B-401F-A58A-077F9381D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12" y="2181104"/>
            <a:ext cx="3280378" cy="26899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205539-A418-486F-B316-754A369B2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85" y="4822218"/>
            <a:ext cx="3476625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073814-2F3E-4C05-B54E-7015E7C6D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118" y="4883764"/>
            <a:ext cx="2790825" cy="923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A65334-EC96-435A-8304-12E4229BB8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49" y="2129598"/>
            <a:ext cx="4026314" cy="25988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C8A70C-57D7-4722-853E-6E5147B3B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673" y="2184246"/>
            <a:ext cx="3225493" cy="28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en-GB" b="1" dirty="0"/>
              <a:t>Vortex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41F16-80C7-40C2-B9DE-8123AF740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28" y="3418866"/>
            <a:ext cx="5721164" cy="3016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74165-E259-415A-8C05-D2CD18B4C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90" y="4165355"/>
            <a:ext cx="1313925" cy="771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1BCC2C-516C-4805-A385-37F24C441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02" y="5000628"/>
            <a:ext cx="1045763" cy="74074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8C0A8E-34FC-4949-8CE1-AABCAE9D2BAF}"/>
              </a:ext>
            </a:extLst>
          </p:cNvPr>
          <p:cNvSpPr txBox="1">
            <a:spLocks/>
          </p:cNvSpPr>
          <p:nvPr/>
        </p:nvSpPr>
        <p:spPr>
          <a:xfrm>
            <a:off x="7845087" y="5200588"/>
            <a:ext cx="2983523" cy="52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 err="1"/>
              <a:t>Where</a:t>
            </a:r>
            <a:r>
              <a:rPr lang="tr-TR" sz="1600" dirty="0"/>
              <a:t> C is </a:t>
            </a:r>
            <a:r>
              <a:rPr lang="tr-TR" sz="1600" dirty="0" err="1"/>
              <a:t>constant</a:t>
            </a:r>
            <a:endParaRPr lang="tr-TR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CFF618-C33A-4384-ADA8-AC3E605693C7}"/>
              </a:ext>
            </a:extLst>
          </p:cNvPr>
          <p:cNvSpPr txBox="1">
            <a:spLocks/>
          </p:cNvSpPr>
          <p:nvPr/>
        </p:nvSpPr>
        <p:spPr>
          <a:xfrm>
            <a:off x="706315" y="1116623"/>
            <a:ext cx="10779369" cy="500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A local structure </a:t>
            </a:r>
            <a:r>
              <a:rPr lang="en-US" sz="1800" dirty="0"/>
              <a:t>in a fluid flow characterized </a:t>
            </a:r>
            <a:r>
              <a:rPr lang="en-US" sz="1800" b="1" dirty="0"/>
              <a:t>by a</a:t>
            </a:r>
            <a:r>
              <a:rPr lang="tr-TR" sz="1800" b="1" dirty="0"/>
              <a:t> </a:t>
            </a:r>
            <a:r>
              <a:rPr lang="en-US" sz="1800" b="1" dirty="0"/>
              <a:t>concentration of vorticity </a:t>
            </a:r>
            <a:r>
              <a:rPr lang="en-US" sz="1800" dirty="0"/>
              <a:t>(i.e., fluid particle spin or rotation)</a:t>
            </a:r>
            <a:r>
              <a:rPr lang="tr-TR" sz="1800" dirty="0"/>
              <a:t> </a:t>
            </a:r>
            <a:r>
              <a:rPr lang="en-US" sz="1800" dirty="0"/>
              <a:t>in a tubular core with circular streamlines around the core</a:t>
            </a:r>
            <a:r>
              <a:rPr lang="tr-TR" sz="1800" dirty="0"/>
              <a:t> </a:t>
            </a:r>
            <a:r>
              <a:rPr lang="en-US" sz="1800" dirty="0"/>
              <a:t>axis. </a:t>
            </a:r>
            <a:endParaRPr lang="tr-TR" sz="1800" dirty="0"/>
          </a:p>
          <a:p>
            <a:pPr marL="0" indent="0">
              <a:buFont typeface="Arial" panose="020B0604020202020204" pitchFamily="34" charset="0"/>
              <a:buNone/>
            </a:pPr>
            <a:endParaRPr lang="tr-TR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b="1" dirty="0" err="1"/>
              <a:t>Types</a:t>
            </a:r>
            <a:endParaRPr lang="tr-TR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/>
              <a:t>a. </a:t>
            </a:r>
            <a:r>
              <a:rPr lang="en-US" sz="1800" dirty="0"/>
              <a:t>Rotational</a:t>
            </a:r>
            <a:r>
              <a:rPr lang="tr-TR" sz="1800" dirty="0"/>
              <a:t> </a:t>
            </a:r>
            <a:r>
              <a:rPr lang="en-US" sz="1800" dirty="0"/>
              <a:t>/</a:t>
            </a:r>
            <a:r>
              <a:rPr lang="tr-TR" sz="1800" dirty="0"/>
              <a:t> </a:t>
            </a:r>
            <a:r>
              <a:rPr lang="en-US" sz="1800" dirty="0"/>
              <a:t>Forced </a:t>
            </a:r>
            <a:r>
              <a:rPr lang="tr-TR" sz="1800" dirty="0"/>
              <a:t>V</a:t>
            </a:r>
            <a:r>
              <a:rPr lang="en-US" sz="1800" dirty="0" err="1"/>
              <a:t>ortex</a:t>
            </a:r>
            <a:r>
              <a:rPr lang="en-US" sz="1800" dirty="0"/>
              <a:t> : </a:t>
            </a:r>
            <a:r>
              <a:rPr lang="tr-TR" sz="1800" dirty="0"/>
              <a:t>V</a:t>
            </a:r>
            <a:r>
              <a:rPr lang="en-US" sz="1800" dirty="0" err="1"/>
              <a:t>ortex</a:t>
            </a:r>
            <a:r>
              <a:rPr lang="en-US" sz="1800" dirty="0"/>
              <a:t> formed by a </a:t>
            </a:r>
            <a:r>
              <a:rPr lang="tr-TR" sz="1800" dirty="0" err="1"/>
              <a:t>turbomachine</a:t>
            </a:r>
            <a:r>
              <a:rPr lang="tr-TR" sz="1800" dirty="0"/>
              <a:t> (</a:t>
            </a:r>
            <a:r>
              <a:rPr lang="en-US" sz="1800" dirty="0"/>
              <a:t>pump or jet engines</a:t>
            </a:r>
            <a:r>
              <a:rPr lang="tr-TR" sz="18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/>
              <a:t>b. </a:t>
            </a:r>
            <a:r>
              <a:rPr lang="en-US" sz="1800" dirty="0"/>
              <a:t>Natural</a:t>
            </a:r>
            <a:r>
              <a:rPr lang="tr-TR" sz="1800" dirty="0"/>
              <a:t> </a:t>
            </a:r>
            <a:r>
              <a:rPr lang="en-US" sz="1800" dirty="0"/>
              <a:t>/</a:t>
            </a:r>
            <a:r>
              <a:rPr lang="tr-TR" sz="1800" dirty="0"/>
              <a:t> </a:t>
            </a:r>
            <a:r>
              <a:rPr lang="en-US" sz="1800" dirty="0"/>
              <a:t>Irrotational</a:t>
            </a:r>
            <a:r>
              <a:rPr lang="tr-TR" sz="1800" dirty="0"/>
              <a:t> </a:t>
            </a:r>
            <a:r>
              <a:rPr lang="en-US" sz="1800" dirty="0"/>
              <a:t>/</a:t>
            </a:r>
            <a:r>
              <a:rPr lang="tr-TR" sz="1800" dirty="0"/>
              <a:t> </a:t>
            </a:r>
            <a:r>
              <a:rPr lang="en-US" sz="1800" dirty="0"/>
              <a:t>Free </a:t>
            </a:r>
            <a:r>
              <a:rPr lang="tr-TR" sz="1800" dirty="0"/>
              <a:t>V</a:t>
            </a:r>
            <a:r>
              <a:rPr lang="en-US" sz="1800" dirty="0" err="1"/>
              <a:t>ortex</a:t>
            </a:r>
            <a:r>
              <a:rPr lang="en-US" sz="1800" dirty="0"/>
              <a:t> : Peripheral velocity is inverse of the distance from the radius </a:t>
            </a:r>
            <a:r>
              <a:rPr lang="tr-TR" sz="1800" dirty="0"/>
              <a:t>(</a:t>
            </a:r>
            <a:r>
              <a:rPr lang="tr-TR" sz="1800" dirty="0" err="1"/>
              <a:t>ie</a:t>
            </a:r>
            <a:r>
              <a:rPr lang="tr-TR" sz="1800" dirty="0"/>
              <a:t>. k</a:t>
            </a:r>
            <a:r>
              <a:rPr lang="en-US" sz="1800" dirty="0" err="1"/>
              <a:t>itchen</a:t>
            </a:r>
            <a:r>
              <a:rPr lang="en-US" sz="1800" dirty="0"/>
              <a:t> sink a</a:t>
            </a:r>
            <a:r>
              <a:rPr lang="tr-TR" sz="1800" dirty="0" err="1"/>
              <a:t>fter</a:t>
            </a:r>
            <a:r>
              <a:rPr lang="en-US" sz="1800" dirty="0"/>
              <a:t> suddenly open</a:t>
            </a:r>
            <a:r>
              <a:rPr lang="tr-TR" sz="1800" dirty="0" err="1"/>
              <a:t>ing</a:t>
            </a:r>
            <a:r>
              <a:rPr lang="en-US" sz="1800" dirty="0"/>
              <a:t> the valve</a:t>
            </a:r>
            <a:r>
              <a:rPr lang="tr-TR" sz="1800" dirty="0"/>
              <a:t> </a:t>
            </a:r>
            <a:r>
              <a:rPr lang="tr-TR" sz="1800" dirty="0" err="1"/>
              <a:t>or</a:t>
            </a:r>
            <a:r>
              <a:rPr lang="tr-TR" sz="1800" dirty="0"/>
              <a:t> Tornado). T</a:t>
            </a:r>
            <a:r>
              <a:rPr lang="en-US" sz="1800" dirty="0"/>
              <a:t>he circumferential velocity varies inversely with </a:t>
            </a:r>
            <a:r>
              <a:rPr lang="en-US" sz="1800" i="1" dirty="0"/>
              <a:t>r</a:t>
            </a:r>
            <a:r>
              <a:rPr lang="en-US" sz="1800" dirty="0"/>
              <a:t>, so the</a:t>
            </a:r>
            <a:r>
              <a:rPr lang="tr-TR" sz="1800" dirty="0"/>
              <a:t> </a:t>
            </a:r>
            <a:r>
              <a:rPr lang="en-US" sz="1800" dirty="0"/>
              <a:t>velocity decreases with increasing </a:t>
            </a:r>
            <a:r>
              <a:rPr lang="tr-TR" sz="1800" dirty="0"/>
              <a:t>r</a:t>
            </a:r>
            <a:r>
              <a:rPr lang="en-US" sz="1800" dirty="0" err="1"/>
              <a:t>adius</a:t>
            </a:r>
            <a:r>
              <a:rPr lang="en-US" sz="1800" dirty="0"/>
              <a:t> </a:t>
            </a:r>
            <a:r>
              <a:rPr lang="tr-TR" sz="1800" dirty="0"/>
              <a:t>[3] as </a:t>
            </a:r>
            <a:r>
              <a:rPr lang="tr-TR" sz="1800" dirty="0" err="1"/>
              <a:t>below</a:t>
            </a:r>
            <a:r>
              <a:rPr lang="tr-TR" sz="1800" dirty="0"/>
              <a:t>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13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23AC-4CF7-403C-BF91-D12747AB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r>
              <a:rPr lang="en-GB" b="1" dirty="0"/>
              <a:t>Vortex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28DB-D5E0-4F08-8996-C04EFE86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11" y="1136342"/>
            <a:ext cx="2538046" cy="499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err="1"/>
              <a:t>Forced</a:t>
            </a:r>
            <a:r>
              <a:rPr lang="tr-TR" sz="2000" b="1" dirty="0"/>
              <a:t> </a:t>
            </a:r>
            <a:r>
              <a:rPr lang="tr-TR" sz="2000" b="1" dirty="0" err="1"/>
              <a:t>Vortex</a:t>
            </a:r>
            <a:r>
              <a:rPr lang="tr-TR" sz="2000" b="1" dirty="0"/>
              <a:t> Motion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162B-22D0-4799-92CB-9F710715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4/6/2018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6A801-8CFB-4EEB-9E89-CF3A1FBA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35A9-D9F4-4291-A1DD-0B9AA2E497D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10485-9997-4006-A9A1-BAC77ED1C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22" y="1510677"/>
            <a:ext cx="2362200" cy="37909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52DEC0-6B22-46E3-805A-9F621F20B418}"/>
              </a:ext>
            </a:extLst>
          </p:cNvPr>
          <p:cNvSpPr txBox="1">
            <a:spLocks/>
          </p:cNvSpPr>
          <p:nvPr/>
        </p:nvSpPr>
        <p:spPr>
          <a:xfrm>
            <a:off x="1014046" y="5301627"/>
            <a:ext cx="3590192" cy="119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/>
              <a:t>W</a:t>
            </a:r>
            <a:r>
              <a:rPr lang="en-GB" sz="1600" dirty="0" err="1"/>
              <a:t>ater</a:t>
            </a:r>
            <a:r>
              <a:rPr lang="en-GB" sz="1600" dirty="0"/>
              <a:t> is rotated</a:t>
            </a:r>
            <a:r>
              <a:rPr lang="tr-TR" sz="1600" dirty="0"/>
              <a:t> </a:t>
            </a:r>
            <a:r>
              <a:rPr lang="en-US" sz="1600" dirty="0"/>
              <a:t>about its axis, the fluid is forced outward as a result of the so-called centrifugal</a:t>
            </a:r>
            <a:r>
              <a:rPr lang="tr-TR" sz="1600" dirty="0"/>
              <a:t> </a:t>
            </a:r>
            <a:r>
              <a:rPr lang="en-US" sz="1600" dirty="0"/>
              <a:t>force, and the free surface of the liquid becomes concave</a:t>
            </a:r>
            <a:r>
              <a:rPr lang="tr-TR" sz="1600" dirty="0"/>
              <a:t>.</a:t>
            </a:r>
            <a:endParaRPr lang="en-GB" sz="1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CD284A-CD1F-4704-B0CB-5B9F0F737F14}"/>
              </a:ext>
            </a:extLst>
          </p:cNvPr>
          <p:cNvSpPr txBox="1">
            <a:spLocks/>
          </p:cNvSpPr>
          <p:nvPr/>
        </p:nvSpPr>
        <p:spPr>
          <a:xfrm>
            <a:off x="6950322" y="1162718"/>
            <a:ext cx="2538046" cy="3743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Kármán </a:t>
            </a:r>
            <a:r>
              <a:rPr lang="tr-TR" b="1" dirty="0"/>
              <a:t>V</a:t>
            </a:r>
            <a:r>
              <a:rPr lang="en-GB" b="1" dirty="0" err="1"/>
              <a:t>ortex</a:t>
            </a:r>
            <a:r>
              <a:rPr lang="en-GB" b="1" dirty="0"/>
              <a:t> </a:t>
            </a:r>
            <a:r>
              <a:rPr lang="tr-TR" b="1" dirty="0"/>
              <a:t>S</a:t>
            </a:r>
            <a:r>
              <a:rPr lang="en-GB" b="1" dirty="0" err="1"/>
              <a:t>treet</a:t>
            </a:r>
            <a:endParaRPr lang="tr-TR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8761BF-73C5-4B68-ABE1-60A757132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732" y="1413961"/>
            <a:ext cx="5991225" cy="13049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636B2B-A9FA-4404-BE34-1A34CA4B8255}"/>
              </a:ext>
            </a:extLst>
          </p:cNvPr>
          <p:cNvSpPr txBox="1">
            <a:spLocks/>
          </p:cNvSpPr>
          <p:nvPr/>
        </p:nvSpPr>
        <p:spPr>
          <a:xfrm>
            <a:off x="5433646" y="2880345"/>
            <a:ext cx="5920154" cy="130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Smoke </a:t>
            </a:r>
            <a:r>
              <a:rPr lang="en-US" sz="1600" dirty="0" err="1"/>
              <a:t>streaklines</a:t>
            </a:r>
            <a:r>
              <a:rPr lang="en-US" sz="1600" dirty="0"/>
              <a:t> introduced by a smoke wire at just downstream of the cylinder in the</a:t>
            </a:r>
            <a:r>
              <a:rPr lang="tr-TR" sz="1600" dirty="0"/>
              <a:t> </a:t>
            </a:r>
            <a:r>
              <a:rPr lang="en-US" sz="1600" dirty="0"/>
              <a:t>wake of a circular cylinder</a:t>
            </a:r>
            <a:endParaRPr lang="tr-TR" sz="1600" dirty="0"/>
          </a:p>
          <a:p>
            <a:pPr marL="0" indent="0">
              <a:buNone/>
            </a:pPr>
            <a:r>
              <a:rPr lang="tr-TR" sz="1600" b="1" dirty="0"/>
              <a:t>V</a:t>
            </a:r>
            <a:r>
              <a:rPr lang="en-US" sz="1600" b="1" dirty="0" err="1"/>
              <a:t>ortices</a:t>
            </a:r>
            <a:r>
              <a:rPr lang="en-US" sz="1600" b="1" dirty="0"/>
              <a:t> </a:t>
            </a:r>
            <a:r>
              <a:rPr lang="en-US" sz="1600" dirty="0"/>
              <a:t>shed in an alternating pattern from the cylinder, the smoke collects</a:t>
            </a:r>
            <a:r>
              <a:rPr lang="tr-TR" sz="1600" dirty="0"/>
              <a:t> </a:t>
            </a:r>
            <a:r>
              <a:rPr lang="en-US" sz="1600" dirty="0"/>
              <a:t>into a clearly defined pattern called a </a:t>
            </a:r>
            <a:r>
              <a:rPr lang="en-US" sz="1600" b="1" dirty="0"/>
              <a:t>Kármán vortex street.</a:t>
            </a:r>
            <a:endParaRPr lang="en-GB" sz="7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2CD8F6-CEB3-46A1-B6DE-F9FDD02EBA77}"/>
              </a:ext>
            </a:extLst>
          </p:cNvPr>
          <p:cNvSpPr txBox="1">
            <a:spLocks/>
          </p:cNvSpPr>
          <p:nvPr/>
        </p:nvSpPr>
        <p:spPr>
          <a:xfrm>
            <a:off x="5433645" y="5945358"/>
            <a:ext cx="5920153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/>
              <a:t>An</a:t>
            </a:r>
            <a:r>
              <a:rPr lang="tr-TR" sz="1600" dirty="0"/>
              <a:t> </a:t>
            </a:r>
            <a:r>
              <a:rPr lang="en-GB" sz="1600" dirty="0"/>
              <a:t>instantaneous snapshot of vorticity</a:t>
            </a:r>
            <a:r>
              <a:rPr lang="tr-TR" sz="1600" dirty="0"/>
              <a:t> </a:t>
            </a:r>
            <a:r>
              <a:rPr lang="en-GB" sz="1600" dirty="0"/>
              <a:t>contours produced by CFD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B1C6F-0AFD-4FD9-98DD-870C87A8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93" y="4188673"/>
            <a:ext cx="5388583" cy="15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9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1070</Words>
  <Application>Microsoft Office PowerPoint</Application>
  <PresentationFormat>Widescreen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VORTICITY vs VORTEX</vt:lpstr>
      <vt:lpstr>Index</vt:lpstr>
      <vt:lpstr>Introduction</vt:lpstr>
      <vt:lpstr>Kinematic Descriptions</vt:lpstr>
      <vt:lpstr>Kinematic Descriptions</vt:lpstr>
      <vt:lpstr>Vorticity, ζ</vt:lpstr>
      <vt:lpstr>Vorticity, ζ, comparison of two circular flows</vt:lpstr>
      <vt:lpstr>Vortex</vt:lpstr>
      <vt:lpstr>Vortex</vt:lpstr>
      <vt:lpstr>Vortex</vt:lpstr>
      <vt:lpstr>Vortex Flowmeters</vt:lpstr>
      <vt:lpstr>Vortex: An example from industry</vt:lpstr>
      <vt:lpstr>Conclusion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Air-Flow via 5-Hole Pitot Probe</dc:title>
  <dc:creator>bekir kagan yavuz</dc:creator>
  <cp:lastModifiedBy>Bekir Kagan Yavuz</cp:lastModifiedBy>
  <cp:revision>79</cp:revision>
  <dcterms:created xsi:type="dcterms:W3CDTF">2018-04-06T12:44:28Z</dcterms:created>
  <dcterms:modified xsi:type="dcterms:W3CDTF">2018-06-13T06:33:42Z</dcterms:modified>
</cp:coreProperties>
</file>