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24"/>
  </p:notesMasterIdLst>
  <p:sldIdLst>
    <p:sldId id="256" r:id="rId5"/>
    <p:sldId id="257" r:id="rId6"/>
    <p:sldId id="262" r:id="rId7"/>
    <p:sldId id="26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11" r:id="rId17"/>
    <p:sldId id="309" r:id="rId18"/>
    <p:sldId id="310" r:id="rId19"/>
    <p:sldId id="265" r:id="rId20"/>
    <p:sldId id="267" r:id="rId21"/>
    <p:sldId id="29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598D"/>
    <a:srgbClr val="646C92"/>
    <a:srgbClr val="5A6B76"/>
    <a:srgbClr val="5A6E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0" autoAdjust="0"/>
    <p:restoredTop sz="95934"/>
  </p:normalViewPr>
  <p:slideViewPr>
    <p:cSldViewPr snapToGrid="0">
      <p:cViewPr varScale="1">
        <p:scale>
          <a:sx n="159" d="100"/>
          <a:sy n="159" d="100"/>
        </p:scale>
        <p:origin x="67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12/13/2023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927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29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78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35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65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405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145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368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45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25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12FDEA-03A1-4F6D-A72C-F016AC56B49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2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tr-TR">
                <a:cs typeface="Calibri"/>
              </a:rPr>
              <a:t>Asıl alt başlık stilini düzenlemek için tıklayın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tr-TR"/>
              <a:t>Resim eklemek için simgeye tıklayın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5013220" cy="2334637"/>
          </a:xfrm>
        </p:spPr>
        <p:txBody>
          <a:bodyPr>
            <a:normAutofit/>
          </a:bodyPr>
          <a:lstStyle/>
          <a:p>
            <a:r>
              <a:rPr lang="tr-TR" dirty="0"/>
              <a:t>ISIL HESAPLAMALAR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cs typeface="Calibri"/>
              </a:rPr>
              <a:t>Umut Kurt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0FD9348-07BE-8024-B93C-6DD61DA93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62869"/>
            <a:ext cx="5646949" cy="5392837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D0D664F-F5C1-08A2-0B68-22114A4EC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704" y="1700249"/>
            <a:ext cx="4928400" cy="4078251"/>
          </a:xfrm>
          <a:prstGeom prst="rect">
            <a:avLst/>
          </a:prstGeom>
          <a:noFill/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0442165-9B64-D2B1-F88D-03F9273C4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9441" y="1700249"/>
            <a:ext cx="5455854" cy="4078252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103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AAE3443-0F9B-2EBA-3A58-D2330BADC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7" y="1166231"/>
            <a:ext cx="7212013" cy="4525538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7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149A7BC-4BBA-C26E-648C-737960B08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7" y="778585"/>
            <a:ext cx="7212013" cy="5300829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3ABA62-B3ED-AE8A-4E4A-F75F66C5C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91" y="2591855"/>
            <a:ext cx="4739709" cy="22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924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709606B-CEE8-6F8C-B0AB-92DDE928A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07" y="821724"/>
            <a:ext cx="8515394" cy="4683465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226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963AD41-1965-0FC2-7C72-CC6EF1DB3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229" y="0"/>
            <a:ext cx="5383528" cy="6858000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74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tr-TR" dirty="0"/>
              <a:t>Gelişim/İyileştirme Alanları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dirty="0"/>
              <a:t>Müşteri ile mutabakat</a:t>
            </a:r>
          </a:p>
          <a:p>
            <a:r>
              <a:rPr lang="tr-TR" dirty="0"/>
              <a:t>Isıl kayıp hesaplamalarında program kullanımı</a:t>
            </a:r>
          </a:p>
          <a:p>
            <a:endParaRPr lang="en-US" dirty="0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Özlü Sözler</a:t>
            </a:r>
            <a:endParaRPr lang="en-US" dirty="0"/>
          </a:p>
        </p:txBody>
      </p:sp>
      <p:pic>
        <p:nvPicPr>
          <p:cNvPr id="10" name="Picture Placeholder 9" descr="A picture containing outdoor crops">
            <a:extLst>
              <a:ext uri="{FF2B5EF4-FFF2-40B4-BE49-F238E27FC236}">
                <a16:creationId xmlns:a16="http://schemas.microsoft.com/office/drawing/2014/main" id="{1A068317-699A-4C96-BD22-58E7B50ADDE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63" y="536575"/>
            <a:ext cx="2616200" cy="1743075"/>
          </a:xfrm>
        </p:spPr>
      </p:pic>
      <p:pic>
        <p:nvPicPr>
          <p:cNvPr id="12" name="Picture Placeholder 11" descr="A picture containing outdoor, plant, nature, tall">
            <a:extLst>
              <a:ext uri="{FF2B5EF4-FFF2-40B4-BE49-F238E27FC236}">
                <a16:creationId xmlns:a16="http://schemas.microsoft.com/office/drawing/2014/main" id="{472D5204-8793-4F5F-9D4D-550EEED5A1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853" y="2557090"/>
            <a:ext cx="2616200" cy="1743075"/>
          </a:xfrm>
        </p:spPr>
      </p:pic>
      <p:pic>
        <p:nvPicPr>
          <p:cNvPr id="14" name="Picture Placeholder 13" descr="A tree covered in snow">
            <a:extLst>
              <a:ext uri="{FF2B5EF4-FFF2-40B4-BE49-F238E27FC236}">
                <a16:creationId xmlns:a16="http://schemas.microsoft.com/office/drawing/2014/main" id="{42894B38-95F7-4427-AF6B-DD2678CF1C7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63" y="4576347"/>
            <a:ext cx="2616200" cy="174307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3E7C-A74D-4CB3-844B-51917C88C95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4207" y="2479508"/>
            <a:ext cx="6332538" cy="3219450"/>
          </a:xfrm>
          <a:ln>
            <a:noFill/>
          </a:ln>
        </p:spPr>
        <p:txBody>
          <a:bodyPr>
            <a:normAutofit fontScale="85000" lnSpcReduction="2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Bir </a:t>
            </a:r>
            <a:r>
              <a:rPr lang="en-US" dirty="0" err="1"/>
              <a:t>bilim</a:t>
            </a:r>
            <a:r>
              <a:rPr lang="en-US" dirty="0"/>
              <a:t> </a:t>
            </a:r>
            <a:r>
              <a:rPr lang="en-US" dirty="0" err="1"/>
              <a:t>adamı</a:t>
            </a:r>
            <a:r>
              <a:rPr lang="en-US" dirty="0"/>
              <a:t> yeni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yıIdız</a:t>
            </a:r>
            <a:r>
              <a:rPr lang="en-US" dirty="0"/>
              <a:t> </a:t>
            </a:r>
            <a:r>
              <a:rPr lang="en-US" dirty="0" err="1"/>
              <a:t>keşfedebilir</a:t>
            </a:r>
            <a:r>
              <a:rPr lang="en-US" dirty="0"/>
              <a:t> ama o </a:t>
            </a:r>
            <a:r>
              <a:rPr lang="en-US" dirty="0" err="1"/>
              <a:t>yıIdız</a:t>
            </a:r>
            <a:r>
              <a:rPr lang="en-US" dirty="0"/>
              <a:t> </a:t>
            </a:r>
            <a:r>
              <a:rPr lang="en-US" dirty="0" err="1"/>
              <a:t>yapamaz</a:t>
            </a:r>
            <a:r>
              <a:rPr lang="en-US" dirty="0"/>
              <a:t>. Bir </a:t>
            </a:r>
            <a:r>
              <a:rPr lang="en-US" dirty="0" err="1"/>
              <a:t>mühendisten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yapmasını</a:t>
            </a:r>
            <a:r>
              <a:rPr lang="en-US" dirty="0"/>
              <a:t> </a:t>
            </a:r>
            <a:r>
              <a:rPr lang="en-US" dirty="0" err="1"/>
              <a:t>istemesi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  <a:endParaRPr lang="tr-T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Mühendislik, siyasetin başka </a:t>
            </a:r>
            <a:r>
              <a:rPr lang="tr-TR" dirty="0" err="1"/>
              <a:t>yoIlarla</a:t>
            </a:r>
            <a:r>
              <a:rPr lang="tr-TR" dirty="0"/>
              <a:t> devamıdır.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Ölüm ve vergiler </a:t>
            </a:r>
            <a:r>
              <a:rPr lang="tr-TR" dirty="0" err="1"/>
              <a:t>çözüImemiş</a:t>
            </a:r>
            <a:r>
              <a:rPr lang="tr-TR" dirty="0"/>
              <a:t> mühendislik problemleridir.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tr-TR" dirty="0"/>
              <a:t>Mühendisler sorunları çözmeyi severler. </a:t>
            </a:r>
            <a:r>
              <a:rPr lang="tr-TR" dirty="0" err="1"/>
              <a:t>EIverişli</a:t>
            </a:r>
            <a:r>
              <a:rPr lang="tr-TR" dirty="0"/>
              <a:t> herhangi bir sorun yoksa, kendi sorunlarını yaratacaklardır.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Başarmanın</a:t>
            </a:r>
            <a:r>
              <a:rPr lang="en-US" b="1" i="0" dirty="0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yolu</a:t>
            </a:r>
            <a:r>
              <a:rPr lang="en-US" b="1" i="0" dirty="0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başarısızlık</a:t>
            </a:r>
            <a:r>
              <a:rPr lang="en-US" b="1" i="0" dirty="0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oranınızı</a:t>
            </a:r>
            <a:r>
              <a:rPr lang="en-US" b="1" i="0" dirty="0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ikiye</a:t>
            </a:r>
            <a:r>
              <a:rPr lang="en-US" b="1" i="0" dirty="0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katlamaktır</a:t>
            </a:r>
            <a:r>
              <a:rPr lang="en-US" b="1" i="0" dirty="0">
                <a:solidFill>
                  <a:srgbClr val="515151"/>
                </a:solidFill>
                <a:effectLst/>
                <a:latin typeface="roboto" panose="02000000000000000000" pitchFamily="2" charset="0"/>
              </a:rPr>
              <a:t>.</a:t>
            </a:r>
            <a:endParaRPr lang="tr-TR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8" name="Slide Number Placeholder 49">
            <a:extLst>
              <a:ext uri="{FF2B5EF4-FFF2-40B4-BE49-F238E27FC236}">
                <a16:creationId xmlns:a16="http://schemas.microsoft.com/office/drawing/2014/main" id="{7664B428-9BC3-4DBA-A039-5DCE1AC9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  <a:ln>
            <a:noFill/>
          </a:ln>
        </p:spPr>
        <p:txBody>
          <a:bodyPr/>
          <a:lstStyle/>
          <a:p>
            <a:fld id="{D39607A7-8386-47DB-8578-DDEDD194E5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B443-F374-4074-A3AF-F824D82C8FE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8913035" y="4262861"/>
            <a:ext cx="2159469" cy="1112836"/>
          </a:xfrm>
        </p:spPr>
        <p:txBody>
          <a:bodyPr anchor="b">
            <a:normAutofit/>
          </a:bodyPr>
          <a:lstStyle/>
          <a:p>
            <a:r>
              <a:rPr lang="en-US" dirty="0"/>
              <a:t>Walt Disney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F9013BD0-EEB5-4536-B6C3-3DCD3D3F1A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989400" y="1805042"/>
            <a:ext cx="10083104" cy="2457819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en-US" sz="5000" dirty="0"/>
              <a:t>The way to get started is to quit talking and begin doing.</a:t>
            </a:r>
          </a:p>
        </p:txBody>
      </p:sp>
    </p:spTree>
    <p:extLst>
      <p:ext uri="{BB962C8B-B14F-4D97-AF65-F5344CB8AC3E}">
        <p14:creationId xmlns:p14="http://schemas.microsoft.com/office/powerpoint/2010/main" val="962321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tr-TR" dirty="0"/>
              <a:t>Teşekkürler</a:t>
            </a:r>
            <a:endParaRPr lang="en-US" dirty="0"/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1"/>
            <a:ext cx="3059113" cy="600576"/>
          </a:xfrm>
        </p:spPr>
        <p:txBody>
          <a:bodyPr>
            <a:normAutofit/>
          </a:bodyPr>
          <a:lstStyle/>
          <a:p>
            <a:r>
              <a:rPr lang="tr-TR" dirty="0"/>
              <a:t>Umut Kurt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 lnSpcReduction="10000"/>
          </a:bodyPr>
          <a:lstStyle/>
          <a:p>
            <a:r>
              <a:rPr lang="tr-TR" dirty="0"/>
              <a:t>Enerji/Isı</a:t>
            </a:r>
            <a:endParaRPr lang="en-US" dirty="0"/>
          </a:p>
          <a:p>
            <a:r>
              <a:rPr lang="tr-TR" dirty="0"/>
              <a:t>Isıl Kayıp Hesapları/Çalışılan Projeler</a:t>
            </a:r>
            <a:endParaRPr lang="en-US" dirty="0"/>
          </a:p>
          <a:p>
            <a:r>
              <a:rPr lang="tr-TR" dirty="0"/>
              <a:t>Gelişim/ İyileştirme Alanları</a:t>
            </a:r>
            <a:endParaRPr lang="en-US" dirty="0"/>
          </a:p>
          <a:p>
            <a:endParaRPr lang="en-US" dirty="0"/>
          </a:p>
        </p:txBody>
      </p:sp>
      <p:pic>
        <p:nvPicPr>
          <p:cNvPr id="10" name="Picture Placeholder 9" descr="A picture containing outdoor, train, bridge, traveling">
            <a:extLst>
              <a:ext uri="{FF2B5EF4-FFF2-40B4-BE49-F238E27FC236}">
                <a16:creationId xmlns:a16="http://schemas.microsoft.com/office/drawing/2014/main" id="{BE113317-F75C-4F41-AA60-AB7B65AD93D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79987" y="0"/>
            <a:ext cx="7212013" cy="6858000"/>
          </a:xfrm>
        </p:spPr>
      </p:pic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09567CC5-9835-41E1-8AE6-687543088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>
            <a:normAutofit/>
          </a:bodyPr>
          <a:lstStyle/>
          <a:p>
            <a:fld id="{D39607A7-8386-47DB-8578-DDEDD194E5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 anchor="b">
            <a:normAutofit/>
          </a:bodyPr>
          <a:lstStyle/>
          <a:p>
            <a:r>
              <a:rPr lang="tr-TR" dirty="0"/>
              <a:t>ENERJİ / ISI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652" y="2902226"/>
            <a:ext cx="4137548" cy="3670852"/>
          </a:xfrm>
        </p:spPr>
        <p:txBody>
          <a:bodyPr>
            <a:normAutofit/>
          </a:bodyPr>
          <a:lstStyle/>
          <a:p>
            <a:r>
              <a:rPr lang="tr-TR" dirty="0"/>
              <a:t>Başlıca Kaynaklar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Kömür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Doğal Gaz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Nükleer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Sıvı Yakıtlar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dirty="0"/>
              <a:t>Yenilenebilir Enerji</a:t>
            </a:r>
          </a:p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Resim 11" descr="renklilik, neon, hafif, lazer içeren bir resim&#10;&#10;Açıklama otomatik olarak oluşturuldu">
            <a:extLst>
              <a:ext uri="{FF2B5EF4-FFF2-40B4-BE49-F238E27FC236}">
                <a16:creationId xmlns:a16="http://schemas.microsoft.com/office/drawing/2014/main" id="{A642E4EB-8071-C997-E959-F0055704AA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06" r="3" b="22906"/>
          <a:stretch/>
        </p:blipFill>
        <p:spPr>
          <a:xfrm>
            <a:off x="6654800" y="563563"/>
            <a:ext cx="4995863" cy="2706687"/>
          </a:xfrm>
          <a:prstGeom prst="rect">
            <a:avLst/>
          </a:prstGeom>
          <a:noFill/>
        </p:spPr>
      </p:pic>
      <p:pic>
        <p:nvPicPr>
          <p:cNvPr id="19" name="Resim Yer Tutucusu 18" descr="metin, grafik, grafik tasarım, yazı tipi içeren bir resim&#10;&#10;Açıklama otomatik olarak oluşturuldu">
            <a:extLst>
              <a:ext uri="{FF2B5EF4-FFF2-40B4-BE49-F238E27FC236}">
                <a16:creationId xmlns:a16="http://schemas.microsoft.com/office/drawing/2014/main" id="{C0BDFC08-1E55-5AEB-B864-F86065555E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r="24566" b="2"/>
          <a:stretch/>
        </p:blipFill>
        <p:spPr>
          <a:xfrm>
            <a:off x="6654800" y="3587750"/>
            <a:ext cx="4995863" cy="2698750"/>
          </a:xfrm>
          <a:noFill/>
        </p:spPr>
      </p:pic>
    </p:spTree>
    <p:extLst>
      <p:ext uri="{BB962C8B-B14F-4D97-AF65-F5344CB8AC3E}">
        <p14:creationId xmlns:p14="http://schemas.microsoft.com/office/powerpoint/2010/main" val="811730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692923"/>
          </a:xfrm>
        </p:spPr>
        <p:txBody>
          <a:bodyPr anchor="b">
            <a:normAutofit/>
          </a:bodyPr>
          <a:lstStyle/>
          <a:p>
            <a:r>
              <a:rPr lang="tr-TR" dirty="0"/>
              <a:t>DÜNYA ENERJİ ÜRETİM ORANLARI</a:t>
            </a:r>
            <a:endParaRPr lang="en-US" dirty="0"/>
          </a:p>
        </p:txBody>
      </p:sp>
      <p:sp>
        <p:nvSpPr>
          <p:cNvPr id="9" name="Footer Placeholder 48">
            <a:extLst>
              <a:ext uri="{FF2B5EF4-FFF2-40B4-BE49-F238E27FC236}">
                <a16:creationId xmlns:a16="http://schemas.microsoft.com/office/drawing/2014/main" id="{87166719-88A6-4670-9BD6-1FF076064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4312" y="6357600"/>
            <a:ext cx="6683376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tr-TR" dirty="0"/>
              <a:t>yıl</a:t>
            </a:r>
            <a:endParaRPr lang="en-US" dirty="0"/>
          </a:p>
        </p:txBody>
      </p:sp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13" name="İçerik Yer Tutucusu 12" descr="metin, çizgi, diyagram, öykü gelişim çizgisi; kumpas; grafiğini çıkarma içeren bir resim&#10;&#10;Açıklama otomatik olarak oluşturuldu">
            <a:extLst>
              <a:ext uri="{FF2B5EF4-FFF2-40B4-BE49-F238E27FC236}">
                <a16:creationId xmlns:a16="http://schemas.microsoft.com/office/drawing/2014/main" id="{E364D943-A0E2-3732-10BD-3F6AB9D52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9049" y="1055354"/>
            <a:ext cx="11580249" cy="5401942"/>
          </a:xfrm>
        </p:spPr>
      </p:pic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692923"/>
          </a:xfrm>
        </p:spPr>
        <p:txBody>
          <a:bodyPr anchor="b">
            <a:normAutofit/>
          </a:bodyPr>
          <a:lstStyle/>
          <a:p>
            <a:r>
              <a:rPr lang="tr-TR" dirty="0"/>
              <a:t>TÜRKİYE ENERJİ ÜRETİM ORANLARI</a:t>
            </a:r>
            <a:endParaRPr lang="en-US" dirty="0"/>
          </a:p>
        </p:txBody>
      </p:sp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9AC8862B-ECB1-DEA0-A74F-555069896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56" y="1184451"/>
            <a:ext cx="8710985" cy="448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48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pic>
        <p:nvPicPr>
          <p:cNvPr id="9" name="Resim Yer Tutucusu 8" descr="boru, pipo, yer, dış mekan, büyük içeren bir resim&#10;&#10;Açıklama otomatik olarak oluşturuldu">
            <a:extLst>
              <a:ext uri="{FF2B5EF4-FFF2-40B4-BE49-F238E27FC236}">
                <a16:creationId xmlns:a16="http://schemas.microsoft.com/office/drawing/2014/main" id="{A69A712B-7E40-AA00-545D-047936745A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2237" r="12589" b="3"/>
          <a:stretch/>
        </p:blipFill>
        <p:spPr>
          <a:xfrm>
            <a:off x="627063" y="536575"/>
            <a:ext cx="2616200" cy="1743075"/>
          </a:xfrm>
          <a:noFill/>
        </p:spPr>
      </p:pic>
      <p:pic>
        <p:nvPicPr>
          <p:cNvPr id="11" name="Resim 10" descr="silindir, silo, gökyüzü, depolama tankı içeren bir resim&#10;&#10;Açıklama otomatik olarak oluşturuldu">
            <a:extLst>
              <a:ext uri="{FF2B5EF4-FFF2-40B4-BE49-F238E27FC236}">
                <a16:creationId xmlns:a16="http://schemas.microsoft.com/office/drawing/2014/main" id="{53415356-EC00-3824-DA1E-6B401238C9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38" r="8364" b="4"/>
          <a:stretch/>
        </p:blipFill>
        <p:spPr>
          <a:xfrm>
            <a:off x="616853" y="2557090"/>
            <a:ext cx="2616200" cy="1743075"/>
          </a:xfrm>
          <a:prstGeom prst="rect">
            <a:avLst/>
          </a:prstGeom>
          <a:noFill/>
        </p:spPr>
      </p:pic>
      <p:pic>
        <p:nvPicPr>
          <p:cNvPr id="14" name="Resim 13" descr="dış mekan, gökyüzü, yer, top (silah) içeren bir resim&#10;&#10;Açıklama otomatik olarak oluşturuldu">
            <a:extLst>
              <a:ext uri="{FF2B5EF4-FFF2-40B4-BE49-F238E27FC236}">
                <a16:creationId xmlns:a16="http://schemas.microsoft.com/office/drawing/2014/main" id="{CCF58A70-370A-F38C-0B3A-EEBAF167FBD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47" r="8" b="32265"/>
          <a:stretch/>
        </p:blipFill>
        <p:spPr>
          <a:xfrm>
            <a:off x="627063" y="4576347"/>
            <a:ext cx="2616200" cy="1743075"/>
          </a:xfrm>
          <a:prstGeom prst="rect">
            <a:avLst/>
          </a:prstGeom>
          <a:noFill/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98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F6B4620-0BEE-4AA1-A10B-8B17147FB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221" y="4619605"/>
            <a:ext cx="5628392" cy="14045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CD4D4EBE-D7FC-49FB-857C-C1B62801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085" y="2773403"/>
            <a:ext cx="5669528" cy="15436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4A665E2-976C-473A-A2E0-4C90880A6D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141" y="1488937"/>
            <a:ext cx="3038256" cy="371171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845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0442165-9B64-D2B1-F88D-03F9273C43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7" y="733510"/>
            <a:ext cx="7212013" cy="5390980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29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16E9532-6DC7-411D-A09F-8413A5B9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 anchor="b">
            <a:normAutofit/>
          </a:bodyPr>
          <a:lstStyle/>
          <a:p>
            <a:r>
              <a:rPr lang="tr-TR" dirty="0"/>
              <a:t>ISIL KAYIP HESAPLARI</a:t>
            </a:r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2C602EC3-0115-4FB6-BAA7-BCA17E61165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4E39C6A-B7FB-9380-14F8-0F37A1CA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987" y="841690"/>
            <a:ext cx="7212013" cy="5174619"/>
          </a:xfrm>
          <a:prstGeom prst="rect">
            <a:avLst/>
          </a:prstGeom>
          <a:noFill/>
        </p:spPr>
      </p:pic>
      <p:sp>
        <p:nvSpPr>
          <p:cNvPr id="21" name="Slide Number Placeholder 7">
            <a:extLst>
              <a:ext uri="{FF2B5EF4-FFF2-40B4-BE49-F238E27FC236}">
                <a16:creationId xmlns:a16="http://schemas.microsoft.com/office/drawing/2014/main" id="{F179BDE7-BA03-75AF-23C6-59470F3AF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6244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02E5C16-0C12-46F7-AC7E-7CB6B62A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{DE15FC37-FB45-4297-A3E9-2DA57C75D7C2}tf11158769_win32</Template>
  <TotalTime>261</TotalTime>
  <Words>188</Words>
  <Application>Microsoft Office PowerPoint</Application>
  <PresentationFormat>Geniş ekran</PresentationFormat>
  <Paragraphs>67</Paragraphs>
  <Slides>19</Slides>
  <Notes>12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6" baseType="lpstr">
      <vt:lpstr>Arial</vt:lpstr>
      <vt:lpstr>Avenir Next LT Pro</vt:lpstr>
      <vt:lpstr>Calibri</vt:lpstr>
      <vt:lpstr>Goudy Old Style</vt:lpstr>
      <vt:lpstr>roboto</vt:lpstr>
      <vt:lpstr>Wingdings</vt:lpstr>
      <vt:lpstr>FrostyVTI</vt:lpstr>
      <vt:lpstr>ISIL HESAPLAMALAR</vt:lpstr>
      <vt:lpstr>Agenda</vt:lpstr>
      <vt:lpstr>ENERJİ / ISI</vt:lpstr>
      <vt:lpstr>DÜNYA ENERJİ ÜRETİM ORANLARI</vt:lpstr>
      <vt:lpstr>TÜRKİYE ENERJİ ÜRETİM ORANLARI</vt:lpstr>
      <vt:lpstr>ISIL KAYIP HESAPLARI</vt:lpstr>
      <vt:lpstr>ISIL KAYIP HESAPLARI</vt:lpstr>
      <vt:lpstr>ISIL KAYIP HESAPLARI</vt:lpstr>
      <vt:lpstr>ISIL KAYIP HESAPLARI</vt:lpstr>
      <vt:lpstr>ISIL KAYIP HESAPLARI</vt:lpstr>
      <vt:lpstr>ISIL KAYIP HESAPLARI</vt:lpstr>
      <vt:lpstr>ISIL KAYIP HESAPLARI</vt:lpstr>
      <vt:lpstr>ISIL KAYIP HESAPLARI</vt:lpstr>
      <vt:lpstr>ISIL KAYIP HESAPLARI</vt:lpstr>
      <vt:lpstr>ISIL KAYIP HESAPLARI</vt:lpstr>
      <vt:lpstr>Gelişim/İyileştirme Alanları</vt:lpstr>
      <vt:lpstr>Özlü Sözler</vt:lpstr>
      <vt:lpstr>Walt Disney</vt:lpstr>
      <vt:lpstr>Teşekkürler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ISIL HESAPLAMALAR</dc:title>
  <dc:creator>Umut Kurt</dc:creator>
  <cp:lastModifiedBy>Umut Kurt</cp:lastModifiedBy>
  <cp:revision>3</cp:revision>
  <dcterms:created xsi:type="dcterms:W3CDTF">2023-12-13T12:12:12Z</dcterms:created>
  <dcterms:modified xsi:type="dcterms:W3CDTF">2023-12-13T16:33:29Z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