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0" r:id="rId2"/>
    <p:sldId id="258" r:id="rId3"/>
    <p:sldId id="262" r:id="rId4"/>
    <p:sldId id="257" r:id="rId5"/>
    <p:sldId id="259" r:id="rId6"/>
    <p:sldId id="261" r:id="rId7"/>
    <p:sldId id="265" r:id="rId8"/>
    <p:sldId id="267" r:id="rId9"/>
    <p:sldId id="266" r:id="rId10"/>
    <p:sldId id="268" r:id="rId11"/>
    <p:sldId id="270" r:id="rId12"/>
    <p:sldId id="271" r:id="rId13"/>
    <p:sldId id="272" r:id="rId14"/>
    <p:sldId id="273" r:id="rId15"/>
    <p:sldId id="274" r:id="rId16"/>
    <p:sldId id="269" r:id="rId17"/>
    <p:sldId id="277" r:id="rId18"/>
    <p:sldId id="275" r:id="rId19"/>
    <p:sldId id="276" r:id="rId20"/>
    <p:sldId id="279" r:id="rId21"/>
    <p:sldId id="263"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232" autoAdjust="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DA950C-E75A-4D11-9C42-E35D8AD8054B}" type="datetimeFigureOut">
              <a:rPr lang="en-GB" smtClean="0"/>
              <a:t>28/12/2018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336AEF-0947-4423-8842-400CC73E50AA}" type="slidenum">
              <a:rPr lang="en-GB" smtClean="0"/>
              <a:t>‹#›</a:t>
            </a:fld>
            <a:endParaRPr lang="en-GB"/>
          </a:p>
        </p:txBody>
      </p:sp>
    </p:spTree>
    <p:extLst>
      <p:ext uri="{BB962C8B-B14F-4D97-AF65-F5344CB8AC3E}">
        <p14:creationId xmlns:p14="http://schemas.microsoft.com/office/powerpoint/2010/main" val="1354701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600" b="0" i="0" u="none" strike="noStrike" kern="1200" baseline="0" dirty="0">
                <a:solidFill>
                  <a:schemeClr val="tx1"/>
                </a:solidFill>
                <a:latin typeface="+mn-lt"/>
                <a:ea typeface="+mn-ea"/>
                <a:cs typeface="+mn-cs"/>
              </a:rPr>
              <a:t>The GA modifies a population of individual solutions again and again. At each step, the GA choses individuals at random from the current population to be parents and uses them to produce the children for the next generation. Over successive generations, the population "evolves" toward an optimal solution. The GA can be applied to solve a variety of optimization problems that are not well suited for standard optimization algorithms, including problems in which the objective function is discontinuous, non-differentiable, stochastic, or highly nonlinear. The GA can address problems of mixed integer programming, where some components are restricted to be integer-valued (</a:t>
            </a:r>
            <a:r>
              <a:rPr lang="en-US" sz="1600" b="0" i="0" u="none" strike="noStrike" kern="1200" baseline="0" dirty="0" err="1">
                <a:solidFill>
                  <a:schemeClr val="tx1"/>
                </a:solidFill>
                <a:latin typeface="+mn-lt"/>
                <a:ea typeface="+mn-ea"/>
                <a:cs typeface="+mn-cs"/>
              </a:rPr>
              <a:t>Mathworks</a:t>
            </a:r>
            <a:r>
              <a:rPr lang="en-US" sz="1600" b="0" i="0" u="none" strike="noStrike" kern="1200" baseline="0" dirty="0">
                <a:solidFill>
                  <a:schemeClr val="tx1"/>
                </a:solidFill>
                <a:latin typeface="+mn-lt"/>
                <a:ea typeface="+mn-ea"/>
                <a:cs typeface="+mn-cs"/>
              </a:rPr>
              <a:t>, GA, 2016). Furthermore, the GA is commonly used in order to reduce and optimize the reaction rate of combustion by reducing the number of involved species (Perini et al., 2012). </a:t>
            </a:r>
            <a:endParaRPr lang="tr-TR" sz="1600" b="0" i="0" u="none" strike="noStrike" kern="1200" baseline="0" dirty="0">
              <a:solidFill>
                <a:schemeClr val="tx1"/>
              </a:solidFill>
              <a:latin typeface="+mn-lt"/>
              <a:ea typeface="+mn-ea"/>
              <a:cs typeface="+mn-cs"/>
            </a:endParaRPr>
          </a:p>
          <a:p>
            <a:pPr marL="285750" indent="-285750">
              <a:buFont typeface="Arial" panose="020B0604020202020204" pitchFamily="34" charset="0"/>
              <a:buChar char="•"/>
            </a:pPr>
            <a:endParaRPr lang="tr-TR" sz="1600" b="0" i="0" u="none" strike="noStrike" kern="1200" baseline="0" dirty="0">
              <a:solidFill>
                <a:schemeClr val="tx1"/>
              </a:solidFill>
              <a:latin typeface="+mn-lt"/>
              <a:ea typeface="+mn-ea"/>
              <a:cs typeface="+mn-cs"/>
            </a:endParaRPr>
          </a:p>
          <a:p>
            <a:pPr marL="285750" indent="-285750">
              <a:buFont typeface="Arial" panose="020B0604020202020204" pitchFamily="34" charset="0"/>
              <a:buChar char="•"/>
            </a:pPr>
            <a:r>
              <a:rPr lang="en-US" sz="1200" b="0" i="0" kern="1200" dirty="0">
                <a:solidFill>
                  <a:schemeClr val="tx1"/>
                </a:solidFill>
                <a:effectLst/>
                <a:latin typeface="+mn-lt"/>
                <a:ea typeface="+mn-ea"/>
                <a:cs typeface="+mn-cs"/>
              </a:rPr>
              <a:t>A </a:t>
            </a:r>
            <a:r>
              <a:rPr lang="en-US" sz="1200" b="1" i="0" kern="1200" dirty="0">
                <a:solidFill>
                  <a:schemeClr val="tx1"/>
                </a:solidFill>
                <a:effectLst/>
                <a:latin typeface="+mn-lt"/>
                <a:ea typeface="+mn-ea"/>
                <a:cs typeface="+mn-cs"/>
              </a:rPr>
              <a:t>hidden layer</a:t>
            </a:r>
            <a:r>
              <a:rPr lang="en-US" sz="1200" b="0" i="0" kern="1200" dirty="0">
                <a:solidFill>
                  <a:schemeClr val="tx1"/>
                </a:solidFill>
                <a:effectLst/>
                <a:latin typeface="+mn-lt"/>
                <a:ea typeface="+mn-ea"/>
                <a:cs typeface="+mn-cs"/>
              </a:rPr>
              <a:t> in </a:t>
            </a:r>
            <a:r>
              <a:rPr lang="tr-TR" sz="1200" b="0" i="0" kern="1200" dirty="0">
                <a:solidFill>
                  <a:schemeClr val="tx1"/>
                </a:solidFill>
                <a:effectLst/>
                <a:latin typeface="+mn-lt"/>
                <a:ea typeface="+mn-ea"/>
                <a:cs typeface="+mn-cs"/>
              </a:rPr>
              <a:t>ANN</a:t>
            </a:r>
            <a:r>
              <a:rPr lang="en-US" sz="1200" b="0" i="0" kern="1200" dirty="0">
                <a:solidFill>
                  <a:schemeClr val="tx1"/>
                </a:solidFill>
                <a:effectLst/>
                <a:latin typeface="+mn-lt"/>
                <a:ea typeface="+mn-ea"/>
                <a:cs typeface="+mn-cs"/>
              </a:rPr>
              <a:t> is a layer in between input layers and output layers, where artificial neurons take in a set of weighted inputs and produce an output through an activation function</a:t>
            </a:r>
            <a:r>
              <a:rPr lang="tr-TR" sz="1200" b="0" i="0" kern="1200" dirty="0">
                <a:solidFill>
                  <a:schemeClr val="tx1"/>
                </a:solidFill>
                <a:effectLst/>
                <a:latin typeface="+mn-lt"/>
                <a:ea typeface="+mn-ea"/>
                <a:cs typeface="+mn-cs"/>
              </a:rPr>
              <a:t>, </a:t>
            </a:r>
            <a:r>
              <a:rPr lang="en-GB" sz="1200" b="0" i="0" kern="1200" noProof="0" dirty="0">
                <a:solidFill>
                  <a:schemeClr val="tx1"/>
                </a:solidFill>
                <a:effectLst/>
                <a:latin typeface="+mn-lt"/>
                <a:ea typeface="+mn-ea"/>
                <a:cs typeface="+mn-cs"/>
              </a:rPr>
              <a:t>briefly transforms the inputs </a:t>
            </a:r>
            <a:r>
              <a:rPr lang="en-US" sz="1200" b="0" i="0" kern="1200" dirty="0">
                <a:solidFill>
                  <a:schemeClr val="tx1"/>
                </a:solidFill>
                <a:effectLst/>
                <a:latin typeface="+mn-lt"/>
                <a:ea typeface="+mn-ea"/>
                <a:cs typeface="+mn-cs"/>
              </a:rPr>
              <a:t>into something that the output layer can use</a:t>
            </a:r>
            <a:r>
              <a:rPr lang="tr-TR" sz="1200" b="0" i="0" kern="1200" dirty="0">
                <a:solidFill>
                  <a:schemeClr val="tx1"/>
                </a:solidFill>
                <a:effectLst/>
                <a:latin typeface="+mn-lt"/>
                <a:ea typeface="+mn-ea"/>
                <a:cs typeface="+mn-cs"/>
              </a:rPr>
              <a:t>.</a:t>
            </a:r>
            <a:endParaRPr lang="en-GB" sz="1600" dirty="0"/>
          </a:p>
        </p:txBody>
      </p:sp>
      <p:sp>
        <p:nvSpPr>
          <p:cNvPr id="4" name="Slide Number Placeholder 3"/>
          <p:cNvSpPr>
            <a:spLocks noGrp="1"/>
          </p:cNvSpPr>
          <p:nvPr>
            <p:ph type="sldNum" sz="quarter" idx="5"/>
          </p:nvPr>
        </p:nvSpPr>
        <p:spPr/>
        <p:txBody>
          <a:bodyPr/>
          <a:lstStyle/>
          <a:p>
            <a:fld id="{47336AEF-0947-4423-8842-400CC73E50AA}" type="slidenum">
              <a:rPr lang="en-GB" smtClean="0"/>
              <a:t>7</a:t>
            </a:fld>
            <a:endParaRPr lang="en-GB"/>
          </a:p>
        </p:txBody>
      </p:sp>
    </p:spTree>
    <p:extLst>
      <p:ext uri="{BB962C8B-B14F-4D97-AF65-F5344CB8AC3E}">
        <p14:creationId xmlns:p14="http://schemas.microsoft.com/office/powerpoint/2010/main" val="2623059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336AEF-0947-4423-8842-400CC73E50AA}" type="slidenum">
              <a:rPr lang="en-GB" smtClean="0"/>
              <a:t>18</a:t>
            </a:fld>
            <a:endParaRPr lang="en-GB"/>
          </a:p>
        </p:txBody>
      </p:sp>
    </p:spTree>
    <p:extLst>
      <p:ext uri="{BB962C8B-B14F-4D97-AF65-F5344CB8AC3E}">
        <p14:creationId xmlns:p14="http://schemas.microsoft.com/office/powerpoint/2010/main" val="2203736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336AEF-0947-4423-8842-400CC73E50AA}" type="slidenum">
              <a:rPr lang="en-GB" smtClean="0"/>
              <a:t>19</a:t>
            </a:fld>
            <a:endParaRPr lang="en-GB"/>
          </a:p>
        </p:txBody>
      </p:sp>
    </p:spTree>
    <p:extLst>
      <p:ext uri="{BB962C8B-B14F-4D97-AF65-F5344CB8AC3E}">
        <p14:creationId xmlns:p14="http://schemas.microsoft.com/office/powerpoint/2010/main" val="18440875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336AEF-0947-4423-8842-400CC73E50AA}" type="slidenum">
              <a:rPr lang="en-GB" smtClean="0"/>
              <a:t>20</a:t>
            </a:fld>
            <a:endParaRPr lang="en-GB"/>
          </a:p>
        </p:txBody>
      </p:sp>
    </p:spTree>
    <p:extLst>
      <p:ext uri="{BB962C8B-B14F-4D97-AF65-F5344CB8AC3E}">
        <p14:creationId xmlns:p14="http://schemas.microsoft.com/office/powerpoint/2010/main" val="2033700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336AEF-0947-4423-8842-400CC73E50AA}" type="slidenum">
              <a:rPr lang="en-GB" smtClean="0"/>
              <a:t>10</a:t>
            </a:fld>
            <a:endParaRPr lang="en-GB"/>
          </a:p>
        </p:txBody>
      </p:sp>
    </p:spTree>
    <p:extLst>
      <p:ext uri="{BB962C8B-B14F-4D97-AF65-F5344CB8AC3E}">
        <p14:creationId xmlns:p14="http://schemas.microsoft.com/office/powerpoint/2010/main" val="478107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336AEF-0947-4423-8842-400CC73E50AA}" type="slidenum">
              <a:rPr lang="en-GB" smtClean="0"/>
              <a:t>11</a:t>
            </a:fld>
            <a:endParaRPr lang="en-GB"/>
          </a:p>
        </p:txBody>
      </p:sp>
    </p:spTree>
    <p:extLst>
      <p:ext uri="{BB962C8B-B14F-4D97-AF65-F5344CB8AC3E}">
        <p14:creationId xmlns:p14="http://schemas.microsoft.com/office/powerpoint/2010/main" val="790196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336AEF-0947-4423-8842-400CC73E50AA}" type="slidenum">
              <a:rPr lang="en-GB" smtClean="0"/>
              <a:t>12</a:t>
            </a:fld>
            <a:endParaRPr lang="en-GB"/>
          </a:p>
        </p:txBody>
      </p:sp>
    </p:spTree>
    <p:extLst>
      <p:ext uri="{BB962C8B-B14F-4D97-AF65-F5344CB8AC3E}">
        <p14:creationId xmlns:p14="http://schemas.microsoft.com/office/powerpoint/2010/main" val="2165757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336AEF-0947-4423-8842-400CC73E50AA}" type="slidenum">
              <a:rPr lang="en-GB" smtClean="0"/>
              <a:t>13</a:t>
            </a:fld>
            <a:endParaRPr lang="en-GB"/>
          </a:p>
        </p:txBody>
      </p:sp>
    </p:spTree>
    <p:extLst>
      <p:ext uri="{BB962C8B-B14F-4D97-AF65-F5344CB8AC3E}">
        <p14:creationId xmlns:p14="http://schemas.microsoft.com/office/powerpoint/2010/main" val="513328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336AEF-0947-4423-8842-400CC73E50AA}" type="slidenum">
              <a:rPr lang="en-GB" smtClean="0"/>
              <a:t>14</a:t>
            </a:fld>
            <a:endParaRPr lang="en-GB"/>
          </a:p>
        </p:txBody>
      </p:sp>
    </p:spTree>
    <p:extLst>
      <p:ext uri="{BB962C8B-B14F-4D97-AF65-F5344CB8AC3E}">
        <p14:creationId xmlns:p14="http://schemas.microsoft.com/office/powerpoint/2010/main" val="2293424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336AEF-0947-4423-8842-400CC73E50AA}" type="slidenum">
              <a:rPr lang="en-GB" smtClean="0"/>
              <a:t>15</a:t>
            </a:fld>
            <a:endParaRPr lang="en-GB"/>
          </a:p>
        </p:txBody>
      </p:sp>
    </p:spTree>
    <p:extLst>
      <p:ext uri="{BB962C8B-B14F-4D97-AF65-F5344CB8AC3E}">
        <p14:creationId xmlns:p14="http://schemas.microsoft.com/office/powerpoint/2010/main" val="1429321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336AEF-0947-4423-8842-400CC73E50AA}" type="slidenum">
              <a:rPr lang="en-GB" smtClean="0"/>
              <a:t>16</a:t>
            </a:fld>
            <a:endParaRPr lang="en-GB"/>
          </a:p>
        </p:txBody>
      </p:sp>
    </p:spTree>
    <p:extLst>
      <p:ext uri="{BB962C8B-B14F-4D97-AF65-F5344CB8AC3E}">
        <p14:creationId xmlns:p14="http://schemas.microsoft.com/office/powerpoint/2010/main" val="942692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336AEF-0947-4423-8842-400CC73E50AA}" type="slidenum">
              <a:rPr lang="en-GB" smtClean="0"/>
              <a:t>17</a:t>
            </a:fld>
            <a:endParaRPr lang="en-GB"/>
          </a:p>
        </p:txBody>
      </p:sp>
    </p:spTree>
    <p:extLst>
      <p:ext uri="{BB962C8B-B14F-4D97-AF65-F5344CB8AC3E}">
        <p14:creationId xmlns:p14="http://schemas.microsoft.com/office/powerpoint/2010/main" val="3534455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4866D-3046-4693-9BC1-CEF6294BEC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751C7C-D296-416C-B3DB-784C5EEA8C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B92878-8164-4E46-8CB4-2EEBF02B55F6}"/>
              </a:ext>
            </a:extLst>
          </p:cNvPr>
          <p:cNvSpPr>
            <a:spLocks noGrp="1"/>
          </p:cNvSpPr>
          <p:nvPr>
            <p:ph type="dt" sz="half" idx="10"/>
          </p:nvPr>
        </p:nvSpPr>
        <p:spPr/>
        <p:txBody>
          <a:bodyPr/>
          <a:lstStyle/>
          <a:p>
            <a:fld id="{3B25FF07-F7E4-4560-87A8-14D4A5E9631F}" type="datetime1">
              <a:rPr lang="en-US" smtClean="0"/>
              <a:t>12/28/2018</a:t>
            </a:fld>
            <a:endParaRPr lang="en-US"/>
          </a:p>
        </p:txBody>
      </p:sp>
      <p:sp>
        <p:nvSpPr>
          <p:cNvPr id="5" name="Footer Placeholder 4">
            <a:extLst>
              <a:ext uri="{FF2B5EF4-FFF2-40B4-BE49-F238E27FC236}">
                <a16:creationId xmlns:a16="http://schemas.microsoft.com/office/drawing/2014/main" id="{80EF4918-0ED7-4F42-BEA8-63AE567801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274C4D-2325-4311-ADA1-A13017047487}"/>
              </a:ext>
            </a:extLst>
          </p:cNvPr>
          <p:cNvSpPr>
            <a:spLocks noGrp="1"/>
          </p:cNvSpPr>
          <p:nvPr>
            <p:ph type="sldNum" sz="quarter" idx="12"/>
          </p:nvPr>
        </p:nvSpPr>
        <p:spPr/>
        <p:txBody>
          <a:bodyPr/>
          <a:lstStyle/>
          <a:p>
            <a:fld id="{16FFD6A8-9D33-43CB-AE1C-05B5338F7781}" type="slidenum">
              <a:rPr lang="en-US" smtClean="0"/>
              <a:t>‹#›</a:t>
            </a:fld>
            <a:endParaRPr lang="en-US"/>
          </a:p>
        </p:txBody>
      </p:sp>
    </p:spTree>
    <p:extLst>
      <p:ext uri="{BB962C8B-B14F-4D97-AF65-F5344CB8AC3E}">
        <p14:creationId xmlns:p14="http://schemas.microsoft.com/office/powerpoint/2010/main" val="453399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25E21-5211-4672-AB2E-5C205B05B8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4E2B2BC-8DAF-4AB5-B226-24A26576A70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7A42F6-D0B4-40AE-BA55-019D1BC9D0DC}"/>
              </a:ext>
            </a:extLst>
          </p:cNvPr>
          <p:cNvSpPr>
            <a:spLocks noGrp="1"/>
          </p:cNvSpPr>
          <p:nvPr>
            <p:ph type="dt" sz="half" idx="10"/>
          </p:nvPr>
        </p:nvSpPr>
        <p:spPr/>
        <p:txBody>
          <a:bodyPr/>
          <a:lstStyle/>
          <a:p>
            <a:fld id="{1A6C8C18-8F4C-4B39-A98C-487F8F700203}" type="datetime1">
              <a:rPr lang="en-US" smtClean="0"/>
              <a:t>12/28/2018</a:t>
            </a:fld>
            <a:endParaRPr lang="en-US"/>
          </a:p>
        </p:txBody>
      </p:sp>
      <p:sp>
        <p:nvSpPr>
          <p:cNvPr id="5" name="Footer Placeholder 4">
            <a:extLst>
              <a:ext uri="{FF2B5EF4-FFF2-40B4-BE49-F238E27FC236}">
                <a16:creationId xmlns:a16="http://schemas.microsoft.com/office/drawing/2014/main" id="{7AFBCE55-2470-46C9-A63E-2C6D7F45A9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BA2A1-32A8-45C9-ACB6-BF950014C276}"/>
              </a:ext>
            </a:extLst>
          </p:cNvPr>
          <p:cNvSpPr>
            <a:spLocks noGrp="1"/>
          </p:cNvSpPr>
          <p:nvPr>
            <p:ph type="sldNum" sz="quarter" idx="12"/>
          </p:nvPr>
        </p:nvSpPr>
        <p:spPr/>
        <p:txBody>
          <a:bodyPr/>
          <a:lstStyle/>
          <a:p>
            <a:fld id="{16FFD6A8-9D33-43CB-AE1C-05B5338F7781}" type="slidenum">
              <a:rPr lang="en-US" smtClean="0"/>
              <a:t>‹#›</a:t>
            </a:fld>
            <a:endParaRPr lang="en-US"/>
          </a:p>
        </p:txBody>
      </p:sp>
    </p:spTree>
    <p:extLst>
      <p:ext uri="{BB962C8B-B14F-4D97-AF65-F5344CB8AC3E}">
        <p14:creationId xmlns:p14="http://schemas.microsoft.com/office/powerpoint/2010/main" val="3255519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DF34FF-0AB9-40A0-8A7E-F3BEF20E46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240332-8F79-4199-97D4-1EACCBC2E02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E8A092-1726-4885-972B-4174DBF8ABA0}"/>
              </a:ext>
            </a:extLst>
          </p:cNvPr>
          <p:cNvSpPr>
            <a:spLocks noGrp="1"/>
          </p:cNvSpPr>
          <p:nvPr>
            <p:ph type="dt" sz="half" idx="10"/>
          </p:nvPr>
        </p:nvSpPr>
        <p:spPr/>
        <p:txBody>
          <a:bodyPr/>
          <a:lstStyle/>
          <a:p>
            <a:fld id="{E9CCC797-24C4-4741-AF7B-B1644DEBC2B0}" type="datetime1">
              <a:rPr lang="en-US" smtClean="0"/>
              <a:t>12/28/2018</a:t>
            </a:fld>
            <a:endParaRPr lang="en-US"/>
          </a:p>
        </p:txBody>
      </p:sp>
      <p:sp>
        <p:nvSpPr>
          <p:cNvPr id="5" name="Footer Placeholder 4">
            <a:extLst>
              <a:ext uri="{FF2B5EF4-FFF2-40B4-BE49-F238E27FC236}">
                <a16:creationId xmlns:a16="http://schemas.microsoft.com/office/drawing/2014/main" id="{69552420-C3BE-4228-861B-34D0F9E687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983C12-C00F-45F2-8067-DACD80B4042E}"/>
              </a:ext>
            </a:extLst>
          </p:cNvPr>
          <p:cNvSpPr>
            <a:spLocks noGrp="1"/>
          </p:cNvSpPr>
          <p:nvPr>
            <p:ph type="sldNum" sz="quarter" idx="12"/>
          </p:nvPr>
        </p:nvSpPr>
        <p:spPr/>
        <p:txBody>
          <a:bodyPr/>
          <a:lstStyle/>
          <a:p>
            <a:fld id="{16FFD6A8-9D33-43CB-AE1C-05B5338F7781}" type="slidenum">
              <a:rPr lang="en-US" smtClean="0"/>
              <a:t>‹#›</a:t>
            </a:fld>
            <a:endParaRPr lang="en-US"/>
          </a:p>
        </p:txBody>
      </p:sp>
    </p:spTree>
    <p:extLst>
      <p:ext uri="{BB962C8B-B14F-4D97-AF65-F5344CB8AC3E}">
        <p14:creationId xmlns:p14="http://schemas.microsoft.com/office/powerpoint/2010/main" val="3040478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093C6-E666-4293-AE36-D2196DFC39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65CB92-BEA2-4D1A-86EC-1509DED9698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578866-B73F-4B3A-A2A0-D2AD44403722}"/>
              </a:ext>
            </a:extLst>
          </p:cNvPr>
          <p:cNvSpPr>
            <a:spLocks noGrp="1"/>
          </p:cNvSpPr>
          <p:nvPr>
            <p:ph type="dt" sz="half" idx="10"/>
          </p:nvPr>
        </p:nvSpPr>
        <p:spPr/>
        <p:txBody>
          <a:bodyPr/>
          <a:lstStyle/>
          <a:p>
            <a:fld id="{3CFF9D51-5126-4EE7-AF00-5FC0B404C4ED}" type="datetime1">
              <a:rPr lang="en-US" smtClean="0"/>
              <a:t>12/28/2018</a:t>
            </a:fld>
            <a:endParaRPr lang="en-US"/>
          </a:p>
        </p:txBody>
      </p:sp>
      <p:sp>
        <p:nvSpPr>
          <p:cNvPr id="5" name="Footer Placeholder 4">
            <a:extLst>
              <a:ext uri="{FF2B5EF4-FFF2-40B4-BE49-F238E27FC236}">
                <a16:creationId xmlns:a16="http://schemas.microsoft.com/office/drawing/2014/main" id="{3EDFA02D-AF42-4453-9DBD-394C0BBC4C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EA1234-5555-48C8-BE47-F3B15319520C}"/>
              </a:ext>
            </a:extLst>
          </p:cNvPr>
          <p:cNvSpPr>
            <a:spLocks noGrp="1"/>
          </p:cNvSpPr>
          <p:nvPr>
            <p:ph type="sldNum" sz="quarter" idx="12"/>
          </p:nvPr>
        </p:nvSpPr>
        <p:spPr/>
        <p:txBody>
          <a:bodyPr/>
          <a:lstStyle/>
          <a:p>
            <a:fld id="{16FFD6A8-9D33-43CB-AE1C-05B5338F7781}" type="slidenum">
              <a:rPr lang="en-US" smtClean="0"/>
              <a:t>‹#›</a:t>
            </a:fld>
            <a:endParaRPr lang="en-US"/>
          </a:p>
        </p:txBody>
      </p:sp>
    </p:spTree>
    <p:extLst>
      <p:ext uri="{BB962C8B-B14F-4D97-AF65-F5344CB8AC3E}">
        <p14:creationId xmlns:p14="http://schemas.microsoft.com/office/powerpoint/2010/main" val="1239847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332EB-5472-4194-8E6B-6B3B6EE0A6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3562E7B-34E5-4780-8B0B-28D991EAEB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CD25A81-84C8-4EDF-9BD0-7CB0E518B89B}"/>
              </a:ext>
            </a:extLst>
          </p:cNvPr>
          <p:cNvSpPr>
            <a:spLocks noGrp="1"/>
          </p:cNvSpPr>
          <p:nvPr>
            <p:ph type="dt" sz="half" idx="10"/>
          </p:nvPr>
        </p:nvSpPr>
        <p:spPr/>
        <p:txBody>
          <a:bodyPr/>
          <a:lstStyle/>
          <a:p>
            <a:fld id="{B10D3390-FD9F-44B6-AA04-9E7C5C7AA245}" type="datetime1">
              <a:rPr lang="en-US" smtClean="0"/>
              <a:t>12/28/2018</a:t>
            </a:fld>
            <a:endParaRPr lang="en-US"/>
          </a:p>
        </p:txBody>
      </p:sp>
      <p:sp>
        <p:nvSpPr>
          <p:cNvPr id="5" name="Footer Placeholder 4">
            <a:extLst>
              <a:ext uri="{FF2B5EF4-FFF2-40B4-BE49-F238E27FC236}">
                <a16:creationId xmlns:a16="http://schemas.microsoft.com/office/drawing/2014/main" id="{033DBAEA-5D65-450D-A954-7FBB13D4D4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38EB58-29F6-4FB9-A440-87EC08F2C99E}"/>
              </a:ext>
            </a:extLst>
          </p:cNvPr>
          <p:cNvSpPr>
            <a:spLocks noGrp="1"/>
          </p:cNvSpPr>
          <p:nvPr>
            <p:ph type="sldNum" sz="quarter" idx="12"/>
          </p:nvPr>
        </p:nvSpPr>
        <p:spPr/>
        <p:txBody>
          <a:bodyPr/>
          <a:lstStyle/>
          <a:p>
            <a:fld id="{16FFD6A8-9D33-43CB-AE1C-05B5338F7781}" type="slidenum">
              <a:rPr lang="en-US" smtClean="0"/>
              <a:t>‹#›</a:t>
            </a:fld>
            <a:endParaRPr lang="en-US"/>
          </a:p>
        </p:txBody>
      </p:sp>
    </p:spTree>
    <p:extLst>
      <p:ext uri="{BB962C8B-B14F-4D97-AF65-F5344CB8AC3E}">
        <p14:creationId xmlns:p14="http://schemas.microsoft.com/office/powerpoint/2010/main" val="143141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A9390-FDEE-4008-84FD-3ACC2BB44A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984F6F-72D7-4582-9510-1FBBA25C923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25EEFD-3A36-4232-A4D8-E768A87ACB1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0453024-9C60-4534-A1F0-9085710830FD}"/>
              </a:ext>
            </a:extLst>
          </p:cNvPr>
          <p:cNvSpPr>
            <a:spLocks noGrp="1"/>
          </p:cNvSpPr>
          <p:nvPr>
            <p:ph type="dt" sz="half" idx="10"/>
          </p:nvPr>
        </p:nvSpPr>
        <p:spPr/>
        <p:txBody>
          <a:bodyPr/>
          <a:lstStyle/>
          <a:p>
            <a:fld id="{A43EB71E-08AC-4AD5-BB67-22DEF454EAFF}" type="datetime1">
              <a:rPr lang="en-US" smtClean="0"/>
              <a:t>12/28/2018</a:t>
            </a:fld>
            <a:endParaRPr lang="en-US"/>
          </a:p>
        </p:txBody>
      </p:sp>
      <p:sp>
        <p:nvSpPr>
          <p:cNvPr id="6" name="Footer Placeholder 5">
            <a:extLst>
              <a:ext uri="{FF2B5EF4-FFF2-40B4-BE49-F238E27FC236}">
                <a16:creationId xmlns:a16="http://schemas.microsoft.com/office/drawing/2014/main" id="{20039316-20BE-4E8D-8304-FEF273459A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A7501C-94B0-463E-B0D4-855A077B5FDE}"/>
              </a:ext>
            </a:extLst>
          </p:cNvPr>
          <p:cNvSpPr>
            <a:spLocks noGrp="1"/>
          </p:cNvSpPr>
          <p:nvPr>
            <p:ph type="sldNum" sz="quarter" idx="12"/>
          </p:nvPr>
        </p:nvSpPr>
        <p:spPr/>
        <p:txBody>
          <a:bodyPr/>
          <a:lstStyle/>
          <a:p>
            <a:fld id="{16FFD6A8-9D33-43CB-AE1C-05B5338F7781}" type="slidenum">
              <a:rPr lang="en-US" smtClean="0"/>
              <a:t>‹#›</a:t>
            </a:fld>
            <a:endParaRPr lang="en-US"/>
          </a:p>
        </p:txBody>
      </p:sp>
    </p:spTree>
    <p:extLst>
      <p:ext uri="{BB962C8B-B14F-4D97-AF65-F5344CB8AC3E}">
        <p14:creationId xmlns:p14="http://schemas.microsoft.com/office/powerpoint/2010/main" val="177571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70347-ABBF-4BA8-AA87-374AF5952A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F64BA0-B2A0-4E69-828B-F1522D56EC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6A3A2E7-DF53-4FC2-BE55-DB0DE8CB622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16B3377-0F96-4CDB-A0F1-55693FD1B7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02FEFDE-4F2E-412A-AD2F-FFB8CF1555F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7ADF8F-474D-4183-BCCE-E9A2EA5D2E5D}"/>
              </a:ext>
            </a:extLst>
          </p:cNvPr>
          <p:cNvSpPr>
            <a:spLocks noGrp="1"/>
          </p:cNvSpPr>
          <p:nvPr>
            <p:ph type="dt" sz="half" idx="10"/>
          </p:nvPr>
        </p:nvSpPr>
        <p:spPr/>
        <p:txBody>
          <a:bodyPr/>
          <a:lstStyle/>
          <a:p>
            <a:fld id="{ABAD0B9A-DA3E-42D8-B133-CAAA5EEA374E}" type="datetime1">
              <a:rPr lang="en-US" smtClean="0"/>
              <a:t>12/28/2018</a:t>
            </a:fld>
            <a:endParaRPr lang="en-US"/>
          </a:p>
        </p:txBody>
      </p:sp>
      <p:sp>
        <p:nvSpPr>
          <p:cNvPr id="8" name="Footer Placeholder 7">
            <a:extLst>
              <a:ext uri="{FF2B5EF4-FFF2-40B4-BE49-F238E27FC236}">
                <a16:creationId xmlns:a16="http://schemas.microsoft.com/office/drawing/2014/main" id="{0DE43B96-64F4-4EDF-9482-E2BFCF3DE07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2698B4-7B8B-45BA-9CC7-62211F2CA855}"/>
              </a:ext>
            </a:extLst>
          </p:cNvPr>
          <p:cNvSpPr>
            <a:spLocks noGrp="1"/>
          </p:cNvSpPr>
          <p:nvPr>
            <p:ph type="sldNum" sz="quarter" idx="12"/>
          </p:nvPr>
        </p:nvSpPr>
        <p:spPr/>
        <p:txBody>
          <a:bodyPr/>
          <a:lstStyle/>
          <a:p>
            <a:fld id="{16FFD6A8-9D33-43CB-AE1C-05B5338F7781}" type="slidenum">
              <a:rPr lang="en-US" smtClean="0"/>
              <a:t>‹#›</a:t>
            </a:fld>
            <a:endParaRPr lang="en-US"/>
          </a:p>
        </p:txBody>
      </p:sp>
    </p:spTree>
    <p:extLst>
      <p:ext uri="{BB962C8B-B14F-4D97-AF65-F5344CB8AC3E}">
        <p14:creationId xmlns:p14="http://schemas.microsoft.com/office/powerpoint/2010/main" val="567785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073BA-2F12-4224-B471-E6FAAFF2F2F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6E0C0C-E87C-4F2E-A3C5-07D5525126FA}"/>
              </a:ext>
            </a:extLst>
          </p:cNvPr>
          <p:cNvSpPr>
            <a:spLocks noGrp="1"/>
          </p:cNvSpPr>
          <p:nvPr>
            <p:ph type="dt" sz="half" idx="10"/>
          </p:nvPr>
        </p:nvSpPr>
        <p:spPr/>
        <p:txBody>
          <a:bodyPr/>
          <a:lstStyle/>
          <a:p>
            <a:fld id="{C7D9D4E3-6FC7-4A28-9ECC-F7769BCC395D}" type="datetime1">
              <a:rPr lang="en-US" smtClean="0"/>
              <a:t>12/28/2018</a:t>
            </a:fld>
            <a:endParaRPr lang="en-US"/>
          </a:p>
        </p:txBody>
      </p:sp>
      <p:sp>
        <p:nvSpPr>
          <p:cNvPr id="4" name="Footer Placeholder 3">
            <a:extLst>
              <a:ext uri="{FF2B5EF4-FFF2-40B4-BE49-F238E27FC236}">
                <a16:creationId xmlns:a16="http://schemas.microsoft.com/office/drawing/2014/main" id="{1F942FDB-19A9-428A-8F78-6B83786CE4C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0E9824-A2B5-41BB-AEF3-B9E35EF0C224}"/>
              </a:ext>
            </a:extLst>
          </p:cNvPr>
          <p:cNvSpPr>
            <a:spLocks noGrp="1"/>
          </p:cNvSpPr>
          <p:nvPr>
            <p:ph type="sldNum" sz="quarter" idx="12"/>
          </p:nvPr>
        </p:nvSpPr>
        <p:spPr/>
        <p:txBody>
          <a:bodyPr/>
          <a:lstStyle/>
          <a:p>
            <a:fld id="{16FFD6A8-9D33-43CB-AE1C-05B5338F7781}" type="slidenum">
              <a:rPr lang="en-US" smtClean="0"/>
              <a:t>‹#›</a:t>
            </a:fld>
            <a:endParaRPr lang="en-US"/>
          </a:p>
        </p:txBody>
      </p:sp>
    </p:spTree>
    <p:extLst>
      <p:ext uri="{BB962C8B-B14F-4D97-AF65-F5344CB8AC3E}">
        <p14:creationId xmlns:p14="http://schemas.microsoft.com/office/powerpoint/2010/main" val="1807483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99E825-4B67-40AC-8721-3DD8B48BB418}"/>
              </a:ext>
            </a:extLst>
          </p:cNvPr>
          <p:cNvSpPr>
            <a:spLocks noGrp="1"/>
          </p:cNvSpPr>
          <p:nvPr>
            <p:ph type="dt" sz="half" idx="10"/>
          </p:nvPr>
        </p:nvSpPr>
        <p:spPr/>
        <p:txBody>
          <a:bodyPr/>
          <a:lstStyle/>
          <a:p>
            <a:fld id="{51776FCD-BB33-4871-B00D-7029B9C3A959}" type="datetime1">
              <a:rPr lang="en-US" smtClean="0"/>
              <a:t>12/28/2018</a:t>
            </a:fld>
            <a:endParaRPr lang="en-US"/>
          </a:p>
        </p:txBody>
      </p:sp>
      <p:sp>
        <p:nvSpPr>
          <p:cNvPr id="3" name="Footer Placeholder 2">
            <a:extLst>
              <a:ext uri="{FF2B5EF4-FFF2-40B4-BE49-F238E27FC236}">
                <a16:creationId xmlns:a16="http://schemas.microsoft.com/office/drawing/2014/main" id="{5D00385F-AAFD-4223-B97A-63F25785D9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D74E1A8-2201-4AB1-80DD-AF0EEA4C6B59}"/>
              </a:ext>
            </a:extLst>
          </p:cNvPr>
          <p:cNvSpPr>
            <a:spLocks noGrp="1"/>
          </p:cNvSpPr>
          <p:nvPr>
            <p:ph type="sldNum" sz="quarter" idx="12"/>
          </p:nvPr>
        </p:nvSpPr>
        <p:spPr/>
        <p:txBody>
          <a:bodyPr/>
          <a:lstStyle/>
          <a:p>
            <a:fld id="{16FFD6A8-9D33-43CB-AE1C-05B5338F7781}" type="slidenum">
              <a:rPr lang="en-US" smtClean="0"/>
              <a:t>‹#›</a:t>
            </a:fld>
            <a:endParaRPr lang="en-US"/>
          </a:p>
        </p:txBody>
      </p:sp>
    </p:spTree>
    <p:extLst>
      <p:ext uri="{BB962C8B-B14F-4D97-AF65-F5344CB8AC3E}">
        <p14:creationId xmlns:p14="http://schemas.microsoft.com/office/powerpoint/2010/main" val="32430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39008-FF51-4ECF-81E5-1A6663E1EC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E866E5-6242-4F01-8472-2745D6B3FF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109D34-E133-45DE-8112-4AC85534A1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58277BF-1C49-4FCC-95B2-04A44E3A80E8}"/>
              </a:ext>
            </a:extLst>
          </p:cNvPr>
          <p:cNvSpPr>
            <a:spLocks noGrp="1"/>
          </p:cNvSpPr>
          <p:nvPr>
            <p:ph type="dt" sz="half" idx="10"/>
          </p:nvPr>
        </p:nvSpPr>
        <p:spPr/>
        <p:txBody>
          <a:bodyPr/>
          <a:lstStyle/>
          <a:p>
            <a:fld id="{E85EF328-42ED-457F-A649-F8A3D1C8446F}" type="datetime1">
              <a:rPr lang="en-US" smtClean="0"/>
              <a:t>12/28/2018</a:t>
            </a:fld>
            <a:endParaRPr lang="en-US"/>
          </a:p>
        </p:txBody>
      </p:sp>
      <p:sp>
        <p:nvSpPr>
          <p:cNvPr id="6" name="Footer Placeholder 5">
            <a:extLst>
              <a:ext uri="{FF2B5EF4-FFF2-40B4-BE49-F238E27FC236}">
                <a16:creationId xmlns:a16="http://schemas.microsoft.com/office/drawing/2014/main" id="{4BA8F1FD-1A39-4CDC-A4DB-B037D54C62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C0C9CB-E21F-4B01-82CD-D9C8CFCC8A2A}"/>
              </a:ext>
            </a:extLst>
          </p:cNvPr>
          <p:cNvSpPr>
            <a:spLocks noGrp="1"/>
          </p:cNvSpPr>
          <p:nvPr>
            <p:ph type="sldNum" sz="quarter" idx="12"/>
          </p:nvPr>
        </p:nvSpPr>
        <p:spPr/>
        <p:txBody>
          <a:bodyPr/>
          <a:lstStyle/>
          <a:p>
            <a:fld id="{16FFD6A8-9D33-43CB-AE1C-05B5338F7781}" type="slidenum">
              <a:rPr lang="en-US" smtClean="0"/>
              <a:t>‹#›</a:t>
            </a:fld>
            <a:endParaRPr lang="en-US"/>
          </a:p>
        </p:txBody>
      </p:sp>
    </p:spTree>
    <p:extLst>
      <p:ext uri="{BB962C8B-B14F-4D97-AF65-F5344CB8AC3E}">
        <p14:creationId xmlns:p14="http://schemas.microsoft.com/office/powerpoint/2010/main" val="3076137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7E9CD-D699-4A22-9C96-2402E7F7DC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743725-8E89-4327-A580-65487651C4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10026C-16D9-4B67-AA68-04BC6A4472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8CEF8A2-F2CC-4957-9238-B6656FF1C8A9}"/>
              </a:ext>
            </a:extLst>
          </p:cNvPr>
          <p:cNvSpPr>
            <a:spLocks noGrp="1"/>
          </p:cNvSpPr>
          <p:nvPr>
            <p:ph type="dt" sz="half" idx="10"/>
          </p:nvPr>
        </p:nvSpPr>
        <p:spPr/>
        <p:txBody>
          <a:bodyPr/>
          <a:lstStyle/>
          <a:p>
            <a:fld id="{60D540F7-D225-47A0-9A3D-37A54B134868}" type="datetime1">
              <a:rPr lang="en-US" smtClean="0"/>
              <a:t>12/28/2018</a:t>
            </a:fld>
            <a:endParaRPr lang="en-US"/>
          </a:p>
        </p:txBody>
      </p:sp>
      <p:sp>
        <p:nvSpPr>
          <p:cNvPr id="6" name="Footer Placeholder 5">
            <a:extLst>
              <a:ext uri="{FF2B5EF4-FFF2-40B4-BE49-F238E27FC236}">
                <a16:creationId xmlns:a16="http://schemas.microsoft.com/office/drawing/2014/main" id="{691B0699-EAB2-406C-8CDB-9A9BC2A554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081D1E-12B4-4057-B15B-9DD39C2A26A6}"/>
              </a:ext>
            </a:extLst>
          </p:cNvPr>
          <p:cNvSpPr>
            <a:spLocks noGrp="1"/>
          </p:cNvSpPr>
          <p:nvPr>
            <p:ph type="sldNum" sz="quarter" idx="12"/>
          </p:nvPr>
        </p:nvSpPr>
        <p:spPr/>
        <p:txBody>
          <a:bodyPr/>
          <a:lstStyle/>
          <a:p>
            <a:fld id="{16FFD6A8-9D33-43CB-AE1C-05B5338F7781}" type="slidenum">
              <a:rPr lang="en-US" smtClean="0"/>
              <a:t>‹#›</a:t>
            </a:fld>
            <a:endParaRPr lang="en-US"/>
          </a:p>
        </p:txBody>
      </p:sp>
    </p:spTree>
    <p:extLst>
      <p:ext uri="{BB962C8B-B14F-4D97-AF65-F5344CB8AC3E}">
        <p14:creationId xmlns:p14="http://schemas.microsoft.com/office/powerpoint/2010/main" val="322732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16BCCD-AF32-47D9-85C2-EB8B6BC636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21775C-DEA2-449C-BD03-3C658CFE20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D902D7-5875-44E9-8C63-4547F61B75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974344-BD33-40A2-B90E-0FA3E30F1DCF}" type="datetime1">
              <a:rPr lang="en-US" smtClean="0"/>
              <a:t>12/28/2018</a:t>
            </a:fld>
            <a:endParaRPr lang="en-US"/>
          </a:p>
        </p:txBody>
      </p:sp>
      <p:sp>
        <p:nvSpPr>
          <p:cNvPr id="5" name="Footer Placeholder 4">
            <a:extLst>
              <a:ext uri="{FF2B5EF4-FFF2-40B4-BE49-F238E27FC236}">
                <a16:creationId xmlns:a16="http://schemas.microsoft.com/office/drawing/2014/main" id="{88F92C27-CAE9-4A94-B721-6564A394C1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04E0CA-13A0-40A6-A7F2-7B3D888641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FFD6A8-9D33-43CB-AE1C-05B5338F7781}" type="slidenum">
              <a:rPr lang="en-US" smtClean="0"/>
              <a:t>‹#›</a:t>
            </a:fld>
            <a:endParaRPr lang="en-US"/>
          </a:p>
        </p:txBody>
      </p:sp>
    </p:spTree>
    <p:extLst>
      <p:ext uri="{BB962C8B-B14F-4D97-AF65-F5344CB8AC3E}">
        <p14:creationId xmlns:p14="http://schemas.microsoft.com/office/powerpoint/2010/main" val="2545375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6BA03-C4AA-474A-B37D-C6635B77AE8D}"/>
              </a:ext>
            </a:extLst>
          </p:cNvPr>
          <p:cNvSpPr>
            <a:spLocks noGrp="1"/>
          </p:cNvSpPr>
          <p:nvPr>
            <p:ph type="ctrTitle"/>
          </p:nvPr>
        </p:nvSpPr>
        <p:spPr>
          <a:xfrm>
            <a:off x="1524000" y="3639262"/>
            <a:ext cx="9144000" cy="1344834"/>
          </a:xfrm>
        </p:spPr>
        <p:txBody>
          <a:bodyPr>
            <a:normAutofit fontScale="90000"/>
          </a:bodyPr>
          <a:lstStyle/>
          <a:p>
            <a:r>
              <a:rPr lang="tr-TR" b="1" dirty="0"/>
              <a:t>ANFIS</a:t>
            </a:r>
            <a:br>
              <a:rPr lang="tr-TR" b="1" dirty="0"/>
            </a:br>
            <a:r>
              <a:rPr lang="tr-TR" sz="4900" b="1" dirty="0"/>
              <a:t>A</a:t>
            </a:r>
            <a:r>
              <a:rPr lang="en-GB" sz="4900" b="1" dirty="0" err="1"/>
              <a:t>daptive</a:t>
            </a:r>
            <a:r>
              <a:rPr lang="en-GB" sz="4900" b="1" dirty="0"/>
              <a:t> </a:t>
            </a:r>
            <a:r>
              <a:rPr lang="tr-TR" sz="4900" b="1" dirty="0"/>
              <a:t>N</a:t>
            </a:r>
            <a:r>
              <a:rPr lang="en-GB" sz="4900" b="1" dirty="0"/>
              <a:t>euro-</a:t>
            </a:r>
            <a:r>
              <a:rPr lang="tr-TR" sz="4900" b="1" dirty="0"/>
              <a:t>F</a:t>
            </a:r>
            <a:r>
              <a:rPr lang="en-GB" sz="4900" b="1" dirty="0" err="1"/>
              <a:t>uzzy</a:t>
            </a:r>
            <a:r>
              <a:rPr lang="en-GB" sz="4900" b="1" dirty="0"/>
              <a:t> </a:t>
            </a:r>
            <a:r>
              <a:rPr lang="tr-TR" sz="4900" b="1" dirty="0"/>
              <a:t>I</a:t>
            </a:r>
            <a:r>
              <a:rPr lang="en-GB" sz="4900" b="1" dirty="0" err="1"/>
              <a:t>nference</a:t>
            </a:r>
            <a:r>
              <a:rPr lang="en-GB" sz="4900" b="1" dirty="0"/>
              <a:t> </a:t>
            </a:r>
            <a:r>
              <a:rPr lang="tr-TR" sz="4900" b="1" dirty="0"/>
              <a:t>S</a:t>
            </a:r>
            <a:r>
              <a:rPr lang="en-GB" sz="4900" b="1" dirty="0" err="1"/>
              <a:t>ystem</a:t>
            </a:r>
            <a:r>
              <a:rPr lang="en-GB" sz="4900" b="1" dirty="0"/>
              <a:t> </a:t>
            </a:r>
            <a:endParaRPr lang="en-GB" b="1" dirty="0"/>
          </a:p>
        </p:txBody>
      </p:sp>
      <p:sp>
        <p:nvSpPr>
          <p:cNvPr id="3" name="Subtitle 2">
            <a:extLst>
              <a:ext uri="{FF2B5EF4-FFF2-40B4-BE49-F238E27FC236}">
                <a16:creationId xmlns:a16="http://schemas.microsoft.com/office/drawing/2014/main" id="{0170C968-A950-47EA-B4B9-DC389DF27723}"/>
              </a:ext>
            </a:extLst>
          </p:cNvPr>
          <p:cNvSpPr>
            <a:spLocks noGrp="1"/>
          </p:cNvSpPr>
          <p:nvPr>
            <p:ph type="subTitle" idx="1"/>
          </p:nvPr>
        </p:nvSpPr>
        <p:spPr>
          <a:xfrm>
            <a:off x="1453662" y="5339217"/>
            <a:ext cx="9144000" cy="914400"/>
          </a:xfrm>
        </p:spPr>
        <p:txBody>
          <a:bodyPr>
            <a:normAutofit/>
          </a:bodyPr>
          <a:lstStyle/>
          <a:p>
            <a:r>
              <a:rPr lang="tr-TR" sz="2200" b="1" dirty="0"/>
              <a:t>Bekir Kağan YAVUZ</a:t>
            </a:r>
          </a:p>
          <a:p>
            <a:r>
              <a:rPr lang="tr-TR" sz="2200" dirty="0"/>
              <a:t>2018913026</a:t>
            </a:r>
            <a:endParaRPr lang="en-GB" sz="2200" dirty="0"/>
          </a:p>
          <a:p>
            <a:endParaRPr lang="en-GB" dirty="0"/>
          </a:p>
        </p:txBody>
      </p:sp>
      <p:sp>
        <p:nvSpPr>
          <p:cNvPr id="4" name="Date Placeholder 3">
            <a:extLst>
              <a:ext uri="{FF2B5EF4-FFF2-40B4-BE49-F238E27FC236}">
                <a16:creationId xmlns:a16="http://schemas.microsoft.com/office/drawing/2014/main" id="{0547CB78-03C4-43EC-B40D-130F3FA54DA2}"/>
              </a:ext>
            </a:extLst>
          </p:cNvPr>
          <p:cNvSpPr>
            <a:spLocks noGrp="1"/>
          </p:cNvSpPr>
          <p:nvPr>
            <p:ph type="dt" sz="half" idx="10"/>
          </p:nvPr>
        </p:nvSpPr>
        <p:spPr/>
        <p:txBody>
          <a:bodyPr/>
          <a:lstStyle/>
          <a:p>
            <a:r>
              <a:rPr lang="tr-TR" dirty="0"/>
              <a:t>26/12/2018</a:t>
            </a:r>
            <a:endParaRPr lang="en-US" dirty="0"/>
          </a:p>
        </p:txBody>
      </p:sp>
      <p:sp>
        <p:nvSpPr>
          <p:cNvPr id="5" name="Slide Number Placeholder 4">
            <a:extLst>
              <a:ext uri="{FF2B5EF4-FFF2-40B4-BE49-F238E27FC236}">
                <a16:creationId xmlns:a16="http://schemas.microsoft.com/office/drawing/2014/main" id="{1C1DBC8C-4917-4A88-82F3-0E33542C51DD}"/>
              </a:ext>
            </a:extLst>
          </p:cNvPr>
          <p:cNvSpPr>
            <a:spLocks noGrp="1"/>
          </p:cNvSpPr>
          <p:nvPr>
            <p:ph type="sldNum" sz="quarter" idx="12"/>
          </p:nvPr>
        </p:nvSpPr>
        <p:spPr/>
        <p:txBody>
          <a:bodyPr/>
          <a:lstStyle/>
          <a:p>
            <a:fld id="{45ED35A9-D9F4-4291-A1DD-0B9AA2E497D6}" type="slidenum">
              <a:rPr lang="en-US" smtClean="0"/>
              <a:t>1</a:t>
            </a:fld>
            <a:endParaRPr lang="en-US"/>
          </a:p>
        </p:txBody>
      </p:sp>
      <p:pic>
        <p:nvPicPr>
          <p:cNvPr id="7" name="Picture 6">
            <a:extLst>
              <a:ext uri="{FF2B5EF4-FFF2-40B4-BE49-F238E27FC236}">
                <a16:creationId xmlns:a16="http://schemas.microsoft.com/office/drawing/2014/main" id="{59CB99E6-8BCA-4EE6-AF88-DA5622BA9A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6177" y="450588"/>
            <a:ext cx="1979645" cy="1974562"/>
          </a:xfrm>
          <a:prstGeom prst="rect">
            <a:avLst/>
          </a:prstGeom>
        </p:spPr>
      </p:pic>
      <p:sp>
        <p:nvSpPr>
          <p:cNvPr id="8" name="Subtitle 2">
            <a:extLst>
              <a:ext uri="{FF2B5EF4-FFF2-40B4-BE49-F238E27FC236}">
                <a16:creationId xmlns:a16="http://schemas.microsoft.com/office/drawing/2014/main" id="{E5B471DC-0692-45E9-92BA-582BA8A56849}"/>
              </a:ext>
            </a:extLst>
          </p:cNvPr>
          <p:cNvSpPr txBox="1">
            <a:spLocks/>
          </p:cNvSpPr>
          <p:nvPr/>
        </p:nvSpPr>
        <p:spPr>
          <a:xfrm>
            <a:off x="1524000" y="2903605"/>
            <a:ext cx="9144000" cy="397429"/>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dirty="0"/>
              <a:t>CENG 0013 – </a:t>
            </a:r>
            <a:r>
              <a:rPr lang="tr-TR" b="1" dirty="0" err="1"/>
              <a:t>Deep</a:t>
            </a:r>
            <a:r>
              <a:rPr lang="tr-TR" b="1" dirty="0"/>
              <a:t> Learning </a:t>
            </a:r>
            <a:r>
              <a:rPr lang="tr-TR" dirty="0" err="1"/>
              <a:t>by</a:t>
            </a:r>
            <a:r>
              <a:rPr lang="tr-TR" dirty="0"/>
              <a:t> </a:t>
            </a:r>
            <a:r>
              <a:rPr lang="tr-TR" b="1" dirty="0"/>
              <a:t>Dr. Buse Melis ÖZYILDIRIM</a:t>
            </a:r>
            <a:endParaRPr lang="en-GB" sz="2800" b="1" dirty="0"/>
          </a:p>
        </p:txBody>
      </p:sp>
    </p:spTree>
    <p:extLst>
      <p:ext uri="{BB962C8B-B14F-4D97-AF65-F5344CB8AC3E}">
        <p14:creationId xmlns:p14="http://schemas.microsoft.com/office/powerpoint/2010/main" val="1714357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en-GB" sz="3600" b="1" dirty="0"/>
              <a:t>AN</a:t>
            </a:r>
            <a:r>
              <a:rPr lang="tr-TR" sz="3600" b="1" dirty="0"/>
              <a:t>FIS </a:t>
            </a:r>
            <a:r>
              <a:rPr lang="en-GB" sz="3600" b="1" dirty="0"/>
              <a:t>– A</a:t>
            </a:r>
            <a:r>
              <a:rPr lang="tr-TR" sz="3600" b="1" dirty="0" err="1"/>
              <a:t>daptive</a:t>
            </a:r>
            <a:r>
              <a:rPr lang="tr-TR" sz="3600" b="1" dirty="0"/>
              <a:t> </a:t>
            </a:r>
            <a:r>
              <a:rPr lang="tr-TR" sz="3600" b="1" dirty="0" err="1"/>
              <a:t>Neuro-Fuzzy</a:t>
            </a:r>
            <a:r>
              <a:rPr lang="tr-TR" sz="3600" b="1" dirty="0"/>
              <a:t> </a:t>
            </a:r>
            <a:r>
              <a:rPr lang="tr-TR" sz="3600" b="1" dirty="0" err="1"/>
              <a:t>Inference</a:t>
            </a:r>
            <a:r>
              <a:rPr lang="tr-TR" sz="3600" b="1" dirty="0"/>
              <a:t> </a:t>
            </a:r>
            <a:r>
              <a:rPr lang="tr-TR" sz="3600" b="1" dirty="0" err="1"/>
              <a:t>System</a:t>
            </a:r>
            <a:endParaRPr lang="en-GB" sz="3600" b="1" dirty="0"/>
          </a:p>
        </p:txBody>
      </p:sp>
      <p:sp>
        <p:nvSpPr>
          <p:cNvPr id="3" name="Subtitle 2">
            <a:extLst>
              <a:ext uri="{FF2B5EF4-FFF2-40B4-BE49-F238E27FC236}">
                <a16:creationId xmlns:a16="http://schemas.microsoft.com/office/drawing/2014/main" id="{0EA78B47-6491-4CEE-BEC7-FC2B664B5777}"/>
              </a:ext>
            </a:extLst>
          </p:cNvPr>
          <p:cNvSpPr>
            <a:spLocks noGrp="1"/>
          </p:cNvSpPr>
          <p:nvPr>
            <p:ph type="subTitle" idx="1"/>
          </p:nvPr>
        </p:nvSpPr>
        <p:spPr>
          <a:xfrm>
            <a:off x="1524000" y="1621793"/>
            <a:ext cx="3992880" cy="451506"/>
          </a:xfrm>
        </p:spPr>
        <p:txBody>
          <a:bodyPr>
            <a:noAutofit/>
          </a:bodyPr>
          <a:lstStyle/>
          <a:p>
            <a:pPr algn="l"/>
            <a:r>
              <a:rPr lang="tr-TR" dirty="0"/>
              <a:t>An ANFIS </a:t>
            </a:r>
            <a:r>
              <a:rPr lang="tr-TR" dirty="0" err="1"/>
              <a:t>typical</a:t>
            </a:r>
            <a:r>
              <a:rPr lang="tr-TR" dirty="0"/>
              <a:t> </a:t>
            </a:r>
            <a:r>
              <a:rPr lang="tr-TR" dirty="0" err="1"/>
              <a:t>architecture</a:t>
            </a:r>
            <a:r>
              <a:rPr lang="tr-TR" dirty="0"/>
              <a:t>:</a:t>
            </a:r>
            <a:endParaRPr lang="en-US" dirty="0"/>
          </a:p>
        </p:txBody>
      </p:sp>
      <p:sp>
        <p:nvSpPr>
          <p:cNvPr id="7" name="Slide Number Placeholder 6">
            <a:extLst>
              <a:ext uri="{FF2B5EF4-FFF2-40B4-BE49-F238E27FC236}">
                <a16:creationId xmlns:a16="http://schemas.microsoft.com/office/drawing/2014/main" id="{A03CA3A5-09D4-4A9B-9E7F-7901A820FA2D}"/>
              </a:ext>
            </a:extLst>
          </p:cNvPr>
          <p:cNvSpPr>
            <a:spLocks noGrp="1"/>
          </p:cNvSpPr>
          <p:nvPr>
            <p:ph type="sldNum" sz="quarter" idx="12"/>
          </p:nvPr>
        </p:nvSpPr>
        <p:spPr/>
        <p:txBody>
          <a:bodyPr/>
          <a:lstStyle/>
          <a:p>
            <a:fld id="{16FFD6A8-9D33-43CB-AE1C-05B5338F7781}" type="slidenum">
              <a:rPr lang="en-US" smtClean="0"/>
              <a:t>10</a:t>
            </a:fld>
            <a:endParaRPr lang="en-US" dirty="0"/>
          </a:p>
        </p:txBody>
      </p:sp>
      <p:pic>
        <p:nvPicPr>
          <p:cNvPr id="4" name="Picture 3">
            <a:extLst>
              <a:ext uri="{FF2B5EF4-FFF2-40B4-BE49-F238E27FC236}">
                <a16:creationId xmlns:a16="http://schemas.microsoft.com/office/drawing/2014/main" id="{8A5AB70A-7379-4934-B8A7-A74740BF7B21}"/>
              </a:ext>
            </a:extLst>
          </p:cNvPr>
          <p:cNvPicPr>
            <a:picLocks noChangeAspect="1"/>
          </p:cNvPicPr>
          <p:nvPr/>
        </p:nvPicPr>
        <p:blipFill>
          <a:blip r:embed="rId3"/>
          <a:stretch>
            <a:fillRect/>
          </a:stretch>
        </p:blipFill>
        <p:spPr>
          <a:xfrm>
            <a:off x="1396871" y="2372837"/>
            <a:ext cx="8585329" cy="3715726"/>
          </a:xfrm>
          <a:prstGeom prst="rect">
            <a:avLst/>
          </a:prstGeom>
        </p:spPr>
      </p:pic>
      <p:sp>
        <p:nvSpPr>
          <p:cNvPr id="6" name="Subtitle 2">
            <a:extLst>
              <a:ext uri="{FF2B5EF4-FFF2-40B4-BE49-F238E27FC236}">
                <a16:creationId xmlns:a16="http://schemas.microsoft.com/office/drawing/2014/main" id="{B03DA34B-A61C-485E-9ABD-293FD1211537}"/>
              </a:ext>
            </a:extLst>
          </p:cNvPr>
          <p:cNvSpPr txBox="1">
            <a:spLocks/>
          </p:cNvSpPr>
          <p:nvPr/>
        </p:nvSpPr>
        <p:spPr>
          <a:xfrm>
            <a:off x="9349377" y="5105932"/>
            <a:ext cx="2166295" cy="7443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1400" dirty="0"/>
              <a:t>Source: </a:t>
            </a:r>
            <a:endParaRPr lang="tr-TR" sz="1400" dirty="0"/>
          </a:p>
          <a:p>
            <a:pPr algn="l"/>
            <a:r>
              <a:rPr lang="en-GB" sz="1400" dirty="0"/>
              <a:t>Jang, 1993</a:t>
            </a:r>
            <a:r>
              <a:rPr lang="en-GB" dirty="0"/>
              <a:t> </a:t>
            </a:r>
            <a:endParaRPr lang="en-US" sz="1400" dirty="0"/>
          </a:p>
        </p:txBody>
      </p:sp>
      <p:pic>
        <p:nvPicPr>
          <p:cNvPr id="8" name="Picture 7">
            <a:extLst>
              <a:ext uri="{FF2B5EF4-FFF2-40B4-BE49-F238E27FC236}">
                <a16:creationId xmlns:a16="http://schemas.microsoft.com/office/drawing/2014/main" id="{27F9B8C7-9327-4A28-A06B-AC359C6A0F5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1071230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en-GB" sz="3600" b="1" dirty="0"/>
              <a:t>AN</a:t>
            </a:r>
            <a:r>
              <a:rPr lang="tr-TR" sz="3600" b="1" dirty="0"/>
              <a:t>FIS</a:t>
            </a:r>
            <a:endParaRPr lang="en-GB" sz="3600" b="1" dirty="0"/>
          </a:p>
        </p:txBody>
      </p:sp>
      <p:sp>
        <p:nvSpPr>
          <p:cNvPr id="7" name="Slide Number Placeholder 6">
            <a:extLst>
              <a:ext uri="{FF2B5EF4-FFF2-40B4-BE49-F238E27FC236}">
                <a16:creationId xmlns:a16="http://schemas.microsoft.com/office/drawing/2014/main" id="{A03CA3A5-09D4-4A9B-9E7F-7901A820FA2D}"/>
              </a:ext>
            </a:extLst>
          </p:cNvPr>
          <p:cNvSpPr>
            <a:spLocks noGrp="1"/>
          </p:cNvSpPr>
          <p:nvPr>
            <p:ph type="sldNum" sz="quarter" idx="12"/>
          </p:nvPr>
        </p:nvSpPr>
        <p:spPr/>
        <p:txBody>
          <a:bodyPr/>
          <a:lstStyle/>
          <a:p>
            <a:fld id="{16FFD6A8-9D33-43CB-AE1C-05B5338F7781}" type="slidenum">
              <a:rPr lang="en-US" smtClean="0"/>
              <a:t>11</a:t>
            </a:fld>
            <a:endParaRPr lang="en-US" dirty="0"/>
          </a:p>
        </p:txBody>
      </p:sp>
      <p:pic>
        <p:nvPicPr>
          <p:cNvPr id="4" name="Picture 3">
            <a:extLst>
              <a:ext uri="{FF2B5EF4-FFF2-40B4-BE49-F238E27FC236}">
                <a16:creationId xmlns:a16="http://schemas.microsoft.com/office/drawing/2014/main" id="{8A5AB70A-7379-4934-B8A7-A74740BF7B21}"/>
              </a:ext>
            </a:extLst>
          </p:cNvPr>
          <p:cNvPicPr>
            <a:picLocks noChangeAspect="1"/>
          </p:cNvPicPr>
          <p:nvPr/>
        </p:nvPicPr>
        <p:blipFill>
          <a:blip r:embed="rId3"/>
          <a:stretch>
            <a:fillRect/>
          </a:stretch>
        </p:blipFill>
        <p:spPr>
          <a:xfrm>
            <a:off x="4396890" y="464028"/>
            <a:ext cx="6434035" cy="2784647"/>
          </a:xfrm>
          <a:prstGeom prst="rect">
            <a:avLst/>
          </a:prstGeom>
        </p:spPr>
      </p:pic>
      <p:sp>
        <p:nvSpPr>
          <p:cNvPr id="8" name="Subtitle 2">
            <a:extLst>
              <a:ext uri="{FF2B5EF4-FFF2-40B4-BE49-F238E27FC236}">
                <a16:creationId xmlns:a16="http://schemas.microsoft.com/office/drawing/2014/main" id="{39EDF6E7-2D20-4634-9463-E6FA8A80E29C}"/>
              </a:ext>
            </a:extLst>
          </p:cNvPr>
          <p:cNvSpPr txBox="1">
            <a:spLocks/>
          </p:cNvSpPr>
          <p:nvPr/>
        </p:nvSpPr>
        <p:spPr>
          <a:xfrm>
            <a:off x="761999" y="3410189"/>
            <a:ext cx="6725921" cy="2946161"/>
          </a:xfrm>
          <a:prstGeom prst="rect">
            <a:avLst/>
          </a:prstGeom>
          <a:solidFill>
            <a:schemeClr val="bg1"/>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tr-TR" sz="1600" dirty="0" err="1"/>
              <a:t>In</a:t>
            </a:r>
            <a:r>
              <a:rPr lang="tr-TR" sz="1600" dirty="0"/>
              <a:t> 1st </a:t>
            </a:r>
            <a:r>
              <a:rPr lang="tr-TR" sz="1600" dirty="0" err="1"/>
              <a:t>Layer</a:t>
            </a:r>
            <a:r>
              <a:rPr lang="tr-TR" sz="1600" dirty="0"/>
              <a:t>, v</a:t>
            </a:r>
            <a:r>
              <a:rPr lang="en-US" sz="1600" dirty="0" err="1"/>
              <a:t>ariables</a:t>
            </a:r>
            <a:r>
              <a:rPr lang="en-US" sz="1600" dirty="0"/>
              <a:t> </a:t>
            </a:r>
            <a:r>
              <a:rPr lang="en-US" sz="1600" b="1" i="1" dirty="0"/>
              <a:t>x</a:t>
            </a:r>
            <a:r>
              <a:rPr lang="en-US" sz="1600" i="1" dirty="0"/>
              <a:t> </a:t>
            </a:r>
            <a:r>
              <a:rPr lang="en-US" sz="1600" dirty="0"/>
              <a:t>and </a:t>
            </a:r>
            <a:r>
              <a:rPr lang="en-US" sz="1600" b="1" i="1" dirty="0"/>
              <a:t>y</a:t>
            </a:r>
            <a:r>
              <a:rPr lang="en-US" sz="1600" i="1" dirty="0"/>
              <a:t> </a:t>
            </a:r>
            <a:r>
              <a:rPr lang="en-US" sz="1600" dirty="0"/>
              <a:t>correspond to </a:t>
            </a:r>
            <a:r>
              <a:rPr lang="en-US" sz="1600" b="1" dirty="0"/>
              <a:t>input</a:t>
            </a:r>
            <a:r>
              <a:rPr lang="en-US" sz="1600" dirty="0"/>
              <a:t> values of </a:t>
            </a:r>
            <a:r>
              <a:rPr lang="en-US" sz="1600" i="1" dirty="0"/>
              <a:t>A1</a:t>
            </a:r>
            <a:r>
              <a:rPr lang="en-US" sz="1600" dirty="0"/>
              <a:t>, </a:t>
            </a:r>
            <a:r>
              <a:rPr lang="en-US" sz="1600" i="1" dirty="0"/>
              <a:t>A2 </a:t>
            </a:r>
            <a:r>
              <a:rPr lang="en-US" sz="1600" dirty="0"/>
              <a:t>and </a:t>
            </a:r>
            <a:r>
              <a:rPr lang="en-US" sz="1600" i="1" dirty="0"/>
              <a:t>B1</a:t>
            </a:r>
            <a:r>
              <a:rPr lang="en-US" sz="1600" dirty="0"/>
              <a:t>, </a:t>
            </a:r>
            <a:r>
              <a:rPr lang="en-US" sz="1600" i="1" dirty="0"/>
              <a:t>B2</a:t>
            </a:r>
            <a:r>
              <a:rPr lang="tr-TR" sz="1600" i="1" dirty="0"/>
              <a:t> </a:t>
            </a:r>
            <a:r>
              <a:rPr lang="tr-TR" sz="1600" dirty="0"/>
              <a:t>in </a:t>
            </a:r>
            <a:r>
              <a:rPr lang="tr-TR" sz="1600" dirty="0" err="1"/>
              <a:t>this</a:t>
            </a:r>
            <a:r>
              <a:rPr lang="tr-TR" sz="1600" dirty="0"/>
              <a:t> </a:t>
            </a:r>
            <a:r>
              <a:rPr lang="tr-TR" sz="1600" dirty="0" err="1"/>
              <a:t>layer</a:t>
            </a:r>
            <a:r>
              <a:rPr lang="tr-TR" sz="1600" dirty="0"/>
              <a:t>.</a:t>
            </a:r>
          </a:p>
          <a:p>
            <a:pPr algn="just"/>
            <a:r>
              <a:rPr lang="en-US" sz="1600" i="1" dirty="0"/>
              <a:t>A1</a:t>
            </a:r>
            <a:r>
              <a:rPr lang="en-US" sz="1600" dirty="0"/>
              <a:t>, </a:t>
            </a:r>
            <a:r>
              <a:rPr lang="en-US" sz="1600" i="1" dirty="0"/>
              <a:t>A2</a:t>
            </a:r>
            <a:r>
              <a:rPr lang="en-US" sz="1600" dirty="0"/>
              <a:t>, </a:t>
            </a:r>
            <a:r>
              <a:rPr lang="en-US" sz="1600" i="1" dirty="0"/>
              <a:t>B1 </a:t>
            </a:r>
            <a:r>
              <a:rPr lang="en-US" sz="1600" dirty="0"/>
              <a:t>and </a:t>
            </a:r>
            <a:r>
              <a:rPr lang="en-US" sz="1600" i="1" dirty="0"/>
              <a:t>B2 </a:t>
            </a:r>
            <a:r>
              <a:rPr lang="en-US" sz="1600" dirty="0"/>
              <a:t>can be either the linguistic labels (small, large, high, low etc.) as well as numerical values used in the fuzzy theory for dividing the membership functions. </a:t>
            </a:r>
            <a:endParaRPr lang="tr-TR" sz="1600" dirty="0"/>
          </a:p>
          <a:p>
            <a:pPr algn="just"/>
            <a:r>
              <a:rPr lang="en-US" sz="1600" dirty="0"/>
              <a:t>The membership relationship between the output and input in this layer can be expressed as: </a:t>
            </a:r>
            <a:endParaRPr lang="tr-TR" sz="1600" dirty="0"/>
          </a:p>
          <a:p>
            <a:r>
              <a:rPr lang="en-GB" sz="1600" dirty="0"/>
              <a:t>𝑂</a:t>
            </a:r>
            <a:r>
              <a:rPr lang="en-GB" sz="1200" dirty="0"/>
              <a:t>1,𝑖 </a:t>
            </a:r>
            <a:r>
              <a:rPr lang="en-GB" sz="1600" dirty="0"/>
              <a:t>= 𝜇</a:t>
            </a:r>
            <a:r>
              <a:rPr lang="en-GB" sz="1200" dirty="0"/>
              <a:t>𝐴𝑖</a:t>
            </a:r>
            <a:r>
              <a:rPr lang="en-GB" sz="1600" dirty="0"/>
              <a:t>(𝑥),</a:t>
            </a:r>
            <a:r>
              <a:rPr lang="tr-TR" sz="1600" dirty="0"/>
              <a:t>	</a:t>
            </a:r>
            <a:r>
              <a:rPr lang="en-GB" sz="1600" dirty="0"/>
              <a:t>𝑖= 1,2 </a:t>
            </a:r>
          </a:p>
          <a:p>
            <a:r>
              <a:rPr lang="en-GB" sz="1600" dirty="0"/>
              <a:t>𝑂</a:t>
            </a:r>
            <a:r>
              <a:rPr lang="en-GB" sz="1200" dirty="0"/>
              <a:t>1,𝑗 </a:t>
            </a:r>
            <a:r>
              <a:rPr lang="en-GB" sz="1600" dirty="0"/>
              <a:t>= 𝜇</a:t>
            </a:r>
            <a:r>
              <a:rPr lang="en-GB" sz="1200" dirty="0"/>
              <a:t>𝐵𝑗</a:t>
            </a:r>
            <a:r>
              <a:rPr lang="en-GB" sz="1600" dirty="0"/>
              <a:t>(𝑥),</a:t>
            </a:r>
            <a:r>
              <a:rPr lang="tr-TR" sz="1600" dirty="0"/>
              <a:t>	</a:t>
            </a:r>
            <a:r>
              <a:rPr lang="en-GB" sz="1600" dirty="0"/>
              <a:t>𝑗= 1,2</a:t>
            </a:r>
          </a:p>
          <a:p>
            <a:pPr algn="l"/>
            <a:r>
              <a:rPr lang="en-US" sz="1600" dirty="0"/>
              <a:t>Where</a:t>
            </a:r>
            <a:r>
              <a:rPr lang="tr-TR" sz="1600" dirty="0"/>
              <a:t>	</a:t>
            </a:r>
            <a:r>
              <a:rPr lang="en-US" sz="1600" dirty="0"/>
              <a:t>𝑂</a:t>
            </a:r>
            <a:r>
              <a:rPr lang="en-US" sz="1200" dirty="0"/>
              <a:t>1,𝑖 </a:t>
            </a:r>
            <a:r>
              <a:rPr lang="en-US" sz="1600" dirty="0"/>
              <a:t>and 𝑂</a:t>
            </a:r>
            <a:r>
              <a:rPr lang="en-US" sz="1200" dirty="0"/>
              <a:t>1,𝑗 </a:t>
            </a:r>
            <a:r>
              <a:rPr lang="en-US" sz="1600" dirty="0"/>
              <a:t>represent the output functions, </a:t>
            </a:r>
            <a:endParaRPr lang="tr-TR" sz="1600" dirty="0"/>
          </a:p>
          <a:p>
            <a:pPr algn="l"/>
            <a:r>
              <a:rPr lang="tr-TR" sz="1600" dirty="0"/>
              <a:t>	</a:t>
            </a:r>
            <a:r>
              <a:rPr lang="en-US" sz="1600" dirty="0"/>
              <a:t>𝜇</a:t>
            </a:r>
            <a:r>
              <a:rPr lang="en-US" sz="1200" dirty="0"/>
              <a:t>𝐴𝑖</a:t>
            </a:r>
            <a:r>
              <a:rPr lang="en-US" sz="1600" dirty="0"/>
              <a:t> and 𝜇</a:t>
            </a:r>
            <a:r>
              <a:rPr lang="en-US" sz="1200" dirty="0"/>
              <a:t>𝐵𝑗</a:t>
            </a:r>
            <a:r>
              <a:rPr lang="en-US" sz="1600" dirty="0"/>
              <a:t> are the membership functions. </a:t>
            </a:r>
          </a:p>
        </p:txBody>
      </p:sp>
      <p:cxnSp>
        <p:nvCxnSpPr>
          <p:cNvPr id="9" name="Straight Arrow Connector 8">
            <a:extLst>
              <a:ext uri="{FF2B5EF4-FFF2-40B4-BE49-F238E27FC236}">
                <a16:creationId xmlns:a16="http://schemas.microsoft.com/office/drawing/2014/main" id="{75B9E599-0C91-476E-BFEC-6D8185C8690F}"/>
              </a:ext>
            </a:extLst>
          </p:cNvPr>
          <p:cNvCxnSpPr>
            <a:cxnSpLocks/>
            <a:endCxn id="8" idx="0"/>
          </p:cNvCxnSpPr>
          <p:nvPr/>
        </p:nvCxnSpPr>
        <p:spPr>
          <a:xfrm flipH="1">
            <a:off x="4124960" y="769437"/>
            <a:ext cx="1405828" cy="26407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6F9298FF-EA1B-4C95-9D64-E41F24FB53D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3253325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en-GB" sz="3600" b="1" dirty="0"/>
              <a:t>AN</a:t>
            </a:r>
            <a:r>
              <a:rPr lang="tr-TR" sz="3600" b="1" dirty="0"/>
              <a:t>FIS</a:t>
            </a:r>
            <a:endParaRPr lang="en-GB" sz="3600" b="1" dirty="0"/>
          </a:p>
        </p:txBody>
      </p:sp>
      <p:sp>
        <p:nvSpPr>
          <p:cNvPr id="7" name="Slide Number Placeholder 6">
            <a:extLst>
              <a:ext uri="{FF2B5EF4-FFF2-40B4-BE49-F238E27FC236}">
                <a16:creationId xmlns:a16="http://schemas.microsoft.com/office/drawing/2014/main" id="{A03CA3A5-09D4-4A9B-9E7F-7901A820FA2D}"/>
              </a:ext>
            </a:extLst>
          </p:cNvPr>
          <p:cNvSpPr>
            <a:spLocks noGrp="1"/>
          </p:cNvSpPr>
          <p:nvPr>
            <p:ph type="sldNum" sz="quarter" idx="12"/>
          </p:nvPr>
        </p:nvSpPr>
        <p:spPr/>
        <p:txBody>
          <a:bodyPr/>
          <a:lstStyle/>
          <a:p>
            <a:fld id="{16FFD6A8-9D33-43CB-AE1C-05B5338F7781}" type="slidenum">
              <a:rPr lang="en-US" smtClean="0"/>
              <a:t>12</a:t>
            </a:fld>
            <a:endParaRPr lang="en-US" dirty="0"/>
          </a:p>
        </p:txBody>
      </p:sp>
      <p:pic>
        <p:nvPicPr>
          <p:cNvPr id="4" name="Picture 3">
            <a:extLst>
              <a:ext uri="{FF2B5EF4-FFF2-40B4-BE49-F238E27FC236}">
                <a16:creationId xmlns:a16="http://schemas.microsoft.com/office/drawing/2014/main" id="{8A5AB70A-7379-4934-B8A7-A74740BF7B21}"/>
              </a:ext>
            </a:extLst>
          </p:cNvPr>
          <p:cNvPicPr>
            <a:picLocks noChangeAspect="1"/>
          </p:cNvPicPr>
          <p:nvPr/>
        </p:nvPicPr>
        <p:blipFill>
          <a:blip r:embed="rId3"/>
          <a:stretch>
            <a:fillRect/>
          </a:stretch>
        </p:blipFill>
        <p:spPr>
          <a:xfrm>
            <a:off x="4396890" y="464028"/>
            <a:ext cx="6434035" cy="2784647"/>
          </a:xfrm>
          <a:prstGeom prst="rect">
            <a:avLst/>
          </a:prstGeom>
        </p:spPr>
      </p:pic>
      <p:sp>
        <p:nvSpPr>
          <p:cNvPr id="8" name="Subtitle 2">
            <a:extLst>
              <a:ext uri="{FF2B5EF4-FFF2-40B4-BE49-F238E27FC236}">
                <a16:creationId xmlns:a16="http://schemas.microsoft.com/office/drawing/2014/main" id="{39EDF6E7-2D20-4634-9463-E6FA8A80E29C}"/>
              </a:ext>
            </a:extLst>
          </p:cNvPr>
          <p:cNvSpPr txBox="1">
            <a:spLocks/>
          </p:cNvSpPr>
          <p:nvPr/>
        </p:nvSpPr>
        <p:spPr>
          <a:xfrm>
            <a:off x="761999" y="3410189"/>
            <a:ext cx="6725921" cy="2946161"/>
          </a:xfrm>
          <a:prstGeom prst="rect">
            <a:avLst/>
          </a:prstGeom>
          <a:solidFill>
            <a:schemeClr val="bg1"/>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800" dirty="0"/>
              <a:t>Layer 2,  </a:t>
            </a:r>
            <a:r>
              <a:rPr lang="tr-TR" sz="1800" dirty="0" err="1"/>
              <a:t>call</a:t>
            </a:r>
            <a:r>
              <a:rPr lang="en-US" sz="1800" dirty="0"/>
              <a:t>ed as </a:t>
            </a:r>
            <a:r>
              <a:rPr lang="en-US" sz="1800" b="1" dirty="0"/>
              <a:t>rule layer</a:t>
            </a:r>
            <a:r>
              <a:rPr lang="en-US" sz="1800" dirty="0"/>
              <a:t> consists of fixed nodes </a:t>
            </a:r>
            <a:r>
              <a:rPr lang="tr-TR" sz="1800" dirty="0"/>
              <a:t>(</a:t>
            </a:r>
            <a:r>
              <a:rPr lang="tr-TR" sz="1800" dirty="0" err="1"/>
              <a:t>two</a:t>
            </a:r>
            <a:r>
              <a:rPr lang="tr-TR" sz="1800" dirty="0"/>
              <a:t> </a:t>
            </a:r>
            <a:r>
              <a:rPr lang="en-US" sz="1800" dirty="0"/>
              <a:t>in</a:t>
            </a:r>
            <a:r>
              <a:rPr lang="tr-TR" sz="1800" dirty="0"/>
              <a:t> </a:t>
            </a:r>
            <a:r>
              <a:rPr lang="tr-TR" sz="1800" dirty="0" err="1"/>
              <a:t>the</a:t>
            </a:r>
            <a:r>
              <a:rPr lang="en-US" sz="1800" dirty="0"/>
              <a:t> Figure</a:t>
            </a:r>
            <a:r>
              <a:rPr lang="tr-TR" sz="1800" dirty="0"/>
              <a:t>)</a:t>
            </a:r>
            <a:r>
              <a:rPr lang="en-US" sz="1800" dirty="0"/>
              <a:t> </a:t>
            </a:r>
            <a:endParaRPr lang="tr-TR" sz="1800" dirty="0"/>
          </a:p>
          <a:p>
            <a:pPr algn="l"/>
            <a:r>
              <a:rPr lang="en-US" sz="1800" dirty="0"/>
              <a:t>The rules can be used to calculate the weighting function for the fuzzy operator ‘AND’ of a </a:t>
            </a:r>
            <a:r>
              <a:rPr lang="en-US" sz="1800" dirty="0" err="1"/>
              <a:t>Sugeno</a:t>
            </a:r>
            <a:r>
              <a:rPr lang="en-US" sz="1800" dirty="0"/>
              <a:t> FIS. </a:t>
            </a:r>
            <a:endParaRPr lang="tr-TR" sz="1800" dirty="0"/>
          </a:p>
          <a:p>
            <a:pPr algn="l"/>
            <a:r>
              <a:rPr lang="en-US" sz="1800" dirty="0"/>
              <a:t>The output W1 and W2 are the weight functions for the next layer. The input and output relationship in this layer is: </a:t>
            </a:r>
          </a:p>
          <a:p>
            <a:endParaRPr lang="tr-TR" sz="1800" dirty="0"/>
          </a:p>
          <a:p>
            <a:r>
              <a:rPr lang="en-GB" sz="1800" dirty="0"/>
              <a:t>𝑂</a:t>
            </a:r>
            <a:r>
              <a:rPr lang="en-GB" sz="1200" dirty="0"/>
              <a:t>2,𝑖 </a:t>
            </a:r>
            <a:r>
              <a:rPr lang="en-GB" sz="1800" dirty="0"/>
              <a:t>= 𝑊</a:t>
            </a:r>
            <a:r>
              <a:rPr lang="en-GB" sz="1200" dirty="0"/>
              <a:t>𝑖</a:t>
            </a:r>
            <a:r>
              <a:rPr lang="en-GB" sz="1800" dirty="0"/>
              <a:t> = 𝜇</a:t>
            </a:r>
            <a:r>
              <a:rPr lang="en-GB" sz="1200" dirty="0"/>
              <a:t>𝐴𝑖</a:t>
            </a:r>
            <a:r>
              <a:rPr lang="en-GB" sz="1800" dirty="0"/>
              <a:t>(𝑥) 𝜇</a:t>
            </a:r>
            <a:r>
              <a:rPr lang="en-GB" sz="1200" dirty="0"/>
              <a:t>𝐵𝑖</a:t>
            </a:r>
            <a:r>
              <a:rPr lang="en-GB" sz="1800" dirty="0"/>
              <a:t>(𝑦),</a:t>
            </a:r>
            <a:r>
              <a:rPr lang="tr-TR" sz="1800" dirty="0"/>
              <a:t>	</a:t>
            </a:r>
            <a:r>
              <a:rPr lang="en-GB" sz="1800" dirty="0"/>
              <a:t>𝑖=1,2  </a:t>
            </a:r>
          </a:p>
          <a:p>
            <a:pPr algn="l"/>
            <a:endParaRPr lang="en-GB" sz="1800" dirty="0"/>
          </a:p>
          <a:p>
            <a:pPr algn="l"/>
            <a:r>
              <a:rPr lang="en-US" sz="1800" dirty="0"/>
              <a:t>Where</a:t>
            </a:r>
            <a:r>
              <a:rPr lang="tr-TR" sz="1800" dirty="0"/>
              <a:t>	</a:t>
            </a:r>
            <a:r>
              <a:rPr lang="en-US" sz="1800" dirty="0"/>
              <a:t>𝑂</a:t>
            </a:r>
            <a:r>
              <a:rPr lang="en-US" sz="1200" dirty="0"/>
              <a:t>2,𝑖 </a:t>
            </a:r>
            <a:r>
              <a:rPr lang="en-US" sz="1800" dirty="0"/>
              <a:t>is the output of second layer. </a:t>
            </a:r>
            <a:endParaRPr lang="en-US" sz="1200" dirty="0"/>
          </a:p>
        </p:txBody>
      </p:sp>
      <p:cxnSp>
        <p:nvCxnSpPr>
          <p:cNvPr id="10" name="Straight Arrow Connector 9">
            <a:extLst>
              <a:ext uri="{FF2B5EF4-FFF2-40B4-BE49-F238E27FC236}">
                <a16:creationId xmlns:a16="http://schemas.microsoft.com/office/drawing/2014/main" id="{E393B44A-BE2B-4F34-967B-58B68FD0439C}"/>
              </a:ext>
            </a:extLst>
          </p:cNvPr>
          <p:cNvCxnSpPr>
            <a:cxnSpLocks/>
          </p:cNvCxnSpPr>
          <p:nvPr/>
        </p:nvCxnSpPr>
        <p:spPr>
          <a:xfrm flipH="1">
            <a:off x="4124960" y="769437"/>
            <a:ext cx="2675335" cy="26407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834878CC-F316-401A-B5BE-CD4F12B658F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3296629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en-GB" sz="3600" b="1" dirty="0"/>
              <a:t>AN</a:t>
            </a:r>
            <a:r>
              <a:rPr lang="tr-TR" sz="3600" b="1" dirty="0"/>
              <a:t>FIS</a:t>
            </a:r>
            <a:endParaRPr lang="en-GB" sz="3600" b="1" dirty="0"/>
          </a:p>
        </p:txBody>
      </p:sp>
      <p:sp>
        <p:nvSpPr>
          <p:cNvPr id="7" name="Slide Number Placeholder 6">
            <a:extLst>
              <a:ext uri="{FF2B5EF4-FFF2-40B4-BE49-F238E27FC236}">
                <a16:creationId xmlns:a16="http://schemas.microsoft.com/office/drawing/2014/main" id="{A03CA3A5-09D4-4A9B-9E7F-7901A820FA2D}"/>
              </a:ext>
            </a:extLst>
          </p:cNvPr>
          <p:cNvSpPr>
            <a:spLocks noGrp="1"/>
          </p:cNvSpPr>
          <p:nvPr>
            <p:ph type="sldNum" sz="quarter" idx="12"/>
          </p:nvPr>
        </p:nvSpPr>
        <p:spPr/>
        <p:txBody>
          <a:bodyPr/>
          <a:lstStyle/>
          <a:p>
            <a:fld id="{16FFD6A8-9D33-43CB-AE1C-05B5338F7781}" type="slidenum">
              <a:rPr lang="en-US" smtClean="0"/>
              <a:t>13</a:t>
            </a:fld>
            <a:endParaRPr lang="en-US" dirty="0"/>
          </a:p>
        </p:txBody>
      </p:sp>
      <p:pic>
        <p:nvPicPr>
          <p:cNvPr id="4" name="Picture 3">
            <a:extLst>
              <a:ext uri="{FF2B5EF4-FFF2-40B4-BE49-F238E27FC236}">
                <a16:creationId xmlns:a16="http://schemas.microsoft.com/office/drawing/2014/main" id="{8A5AB70A-7379-4934-B8A7-A74740BF7B21}"/>
              </a:ext>
            </a:extLst>
          </p:cNvPr>
          <p:cNvPicPr>
            <a:picLocks noChangeAspect="1"/>
          </p:cNvPicPr>
          <p:nvPr/>
        </p:nvPicPr>
        <p:blipFill>
          <a:blip r:embed="rId3"/>
          <a:stretch>
            <a:fillRect/>
          </a:stretch>
        </p:blipFill>
        <p:spPr>
          <a:xfrm>
            <a:off x="4396890" y="464028"/>
            <a:ext cx="6434035" cy="2784647"/>
          </a:xfrm>
          <a:prstGeom prst="rect">
            <a:avLst/>
          </a:prstGeom>
        </p:spPr>
      </p:pic>
      <p:sp>
        <p:nvSpPr>
          <p:cNvPr id="8" name="Subtitle 2">
            <a:extLst>
              <a:ext uri="{FF2B5EF4-FFF2-40B4-BE49-F238E27FC236}">
                <a16:creationId xmlns:a16="http://schemas.microsoft.com/office/drawing/2014/main" id="{39EDF6E7-2D20-4634-9463-E6FA8A80E29C}"/>
              </a:ext>
            </a:extLst>
          </p:cNvPr>
          <p:cNvSpPr txBox="1">
            <a:spLocks/>
          </p:cNvSpPr>
          <p:nvPr/>
        </p:nvSpPr>
        <p:spPr>
          <a:xfrm>
            <a:off x="761999" y="3410189"/>
            <a:ext cx="6725921" cy="2946161"/>
          </a:xfrm>
          <a:prstGeom prst="rect">
            <a:avLst/>
          </a:prstGeom>
          <a:solidFill>
            <a:schemeClr val="bg1"/>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sz="2000" dirty="0"/>
              <a:t>3rd</a:t>
            </a:r>
            <a:r>
              <a:rPr lang="en-US" sz="2000" dirty="0"/>
              <a:t> layer is the </a:t>
            </a:r>
            <a:r>
              <a:rPr lang="en-US" sz="2000" b="1" dirty="0"/>
              <a:t>normalized layer </a:t>
            </a:r>
            <a:r>
              <a:rPr lang="en-US" sz="2000" dirty="0"/>
              <a:t>and its function is to normalize the weight function: </a:t>
            </a:r>
          </a:p>
          <a:p>
            <a:r>
              <a:rPr lang="en-GB" sz="2000" dirty="0"/>
              <a:t>𝑂</a:t>
            </a:r>
            <a:r>
              <a:rPr lang="en-GB" sz="1200" dirty="0"/>
              <a:t>3,𝑖</a:t>
            </a:r>
            <a:r>
              <a:rPr lang="tr-TR" sz="1200" dirty="0"/>
              <a:t> </a:t>
            </a:r>
            <a:r>
              <a:rPr lang="en-GB" sz="2000" dirty="0"/>
              <a:t>=</a:t>
            </a:r>
            <a:r>
              <a:rPr lang="tr-TR" sz="2000" dirty="0"/>
              <a:t> </a:t>
            </a:r>
            <a:r>
              <a:rPr lang="en-GB" sz="2000" dirty="0"/>
              <a:t>𝜛</a:t>
            </a:r>
            <a:r>
              <a:rPr lang="en-GB" sz="1200" dirty="0"/>
              <a:t>𝑖</a:t>
            </a:r>
            <a:r>
              <a:rPr lang="tr-TR" sz="2000" dirty="0"/>
              <a:t> = </a:t>
            </a:r>
            <a:r>
              <a:rPr lang="en-GB" sz="2000" dirty="0"/>
              <a:t>𝜔</a:t>
            </a:r>
            <a:r>
              <a:rPr lang="en-GB" sz="1200" dirty="0"/>
              <a:t>𝑖</a:t>
            </a:r>
            <a:r>
              <a:rPr lang="tr-TR" sz="1200" dirty="0"/>
              <a:t> </a:t>
            </a:r>
            <a:r>
              <a:rPr lang="tr-TR" dirty="0"/>
              <a:t>/</a:t>
            </a:r>
            <a:r>
              <a:rPr lang="en-GB" sz="2000" dirty="0"/>
              <a:t>𝜔</a:t>
            </a:r>
            <a:r>
              <a:rPr lang="en-GB" sz="1200" dirty="0"/>
              <a:t>1</a:t>
            </a:r>
            <a:r>
              <a:rPr lang="en-GB" sz="2000" dirty="0"/>
              <a:t>+𝜔</a:t>
            </a:r>
            <a:r>
              <a:rPr lang="en-GB" sz="1200" dirty="0"/>
              <a:t>2</a:t>
            </a:r>
            <a:r>
              <a:rPr lang="en-GB" sz="2000" dirty="0"/>
              <a:t>,</a:t>
            </a:r>
            <a:r>
              <a:rPr lang="tr-TR" sz="2000" dirty="0"/>
              <a:t>	</a:t>
            </a:r>
            <a:r>
              <a:rPr lang="en-GB" sz="2000" dirty="0"/>
              <a:t>𝑖=1,2 </a:t>
            </a:r>
            <a:endParaRPr lang="tr-TR" sz="2000" dirty="0"/>
          </a:p>
          <a:p>
            <a:endParaRPr lang="en-GB" sz="2000" dirty="0"/>
          </a:p>
          <a:p>
            <a:pPr algn="l"/>
            <a:r>
              <a:rPr lang="en-US" sz="2000" dirty="0"/>
              <a:t>where 𝑂</a:t>
            </a:r>
            <a:r>
              <a:rPr lang="en-US" sz="1200" dirty="0"/>
              <a:t>3,𝑖 </a:t>
            </a:r>
            <a:r>
              <a:rPr lang="en-US" sz="2000" dirty="0"/>
              <a:t>is the output of third layer</a:t>
            </a:r>
            <a:endParaRPr lang="en-US" sz="1100" dirty="0"/>
          </a:p>
        </p:txBody>
      </p:sp>
      <p:cxnSp>
        <p:nvCxnSpPr>
          <p:cNvPr id="10" name="Straight Arrow Connector 9">
            <a:extLst>
              <a:ext uri="{FF2B5EF4-FFF2-40B4-BE49-F238E27FC236}">
                <a16:creationId xmlns:a16="http://schemas.microsoft.com/office/drawing/2014/main" id="{297C80B2-C8A4-4450-A8E5-A55CA074F2DE}"/>
              </a:ext>
            </a:extLst>
          </p:cNvPr>
          <p:cNvCxnSpPr>
            <a:cxnSpLocks/>
          </p:cNvCxnSpPr>
          <p:nvPr/>
        </p:nvCxnSpPr>
        <p:spPr>
          <a:xfrm flipH="1">
            <a:off x="4124961" y="769437"/>
            <a:ext cx="3758410" cy="26407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DCE19900-1090-402C-A849-7C8D21A5C7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2132695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en-GB" sz="3600" b="1" dirty="0"/>
              <a:t>AN</a:t>
            </a:r>
            <a:r>
              <a:rPr lang="tr-TR" sz="3600" b="1" dirty="0"/>
              <a:t>FIS</a:t>
            </a:r>
            <a:endParaRPr lang="en-GB" sz="3600" b="1" dirty="0"/>
          </a:p>
        </p:txBody>
      </p:sp>
      <p:sp>
        <p:nvSpPr>
          <p:cNvPr id="7" name="Slide Number Placeholder 6">
            <a:extLst>
              <a:ext uri="{FF2B5EF4-FFF2-40B4-BE49-F238E27FC236}">
                <a16:creationId xmlns:a16="http://schemas.microsoft.com/office/drawing/2014/main" id="{A03CA3A5-09D4-4A9B-9E7F-7901A820FA2D}"/>
              </a:ext>
            </a:extLst>
          </p:cNvPr>
          <p:cNvSpPr>
            <a:spLocks noGrp="1"/>
          </p:cNvSpPr>
          <p:nvPr>
            <p:ph type="sldNum" sz="quarter" idx="12"/>
          </p:nvPr>
        </p:nvSpPr>
        <p:spPr/>
        <p:txBody>
          <a:bodyPr/>
          <a:lstStyle/>
          <a:p>
            <a:fld id="{16FFD6A8-9D33-43CB-AE1C-05B5338F7781}" type="slidenum">
              <a:rPr lang="en-US" smtClean="0"/>
              <a:t>14</a:t>
            </a:fld>
            <a:endParaRPr lang="en-US" dirty="0"/>
          </a:p>
        </p:txBody>
      </p:sp>
      <p:pic>
        <p:nvPicPr>
          <p:cNvPr id="4" name="Picture 3">
            <a:extLst>
              <a:ext uri="{FF2B5EF4-FFF2-40B4-BE49-F238E27FC236}">
                <a16:creationId xmlns:a16="http://schemas.microsoft.com/office/drawing/2014/main" id="{8A5AB70A-7379-4934-B8A7-A74740BF7B21}"/>
              </a:ext>
            </a:extLst>
          </p:cNvPr>
          <p:cNvPicPr>
            <a:picLocks noChangeAspect="1"/>
          </p:cNvPicPr>
          <p:nvPr/>
        </p:nvPicPr>
        <p:blipFill>
          <a:blip r:embed="rId3"/>
          <a:stretch>
            <a:fillRect/>
          </a:stretch>
        </p:blipFill>
        <p:spPr>
          <a:xfrm>
            <a:off x="4396890" y="464028"/>
            <a:ext cx="6434035" cy="2784647"/>
          </a:xfrm>
          <a:prstGeom prst="rect">
            <a:avLst/>
          </a:prstGeom>
        </p:spPr>
      </p:pic>
      <p:sp>
        <p:nvSpPr>
          <p:cNvPr id="8" name="Subtitle 2">
            <a:extLst>
              <a:ext uri="{FF2B5EF4-FFF2-40B4-BE49-F238E27FC236}">
                <a16:creationId xmlns:a16="http://schemas.microsoft.com/office/drawing/2014/main" id="{39EDF6E7-2D20-4634-9463-E6FA8A80E29C}"/>
              </a:ext>
            </a:extLst>
          </p:cNvPr>
          <p:cNvSpPr txBox="1">
            <a:spLocks/>
          </p:cNvSpPr>
          <p:nvPr/>
        </p:nvSpPr>
        <p:spPr>
          <a:xfrm>
            <a:off x="761999" y="3410189"/>
            <a:ext cx="7290048" cy="2946161"/>
          </a:xfrm>
          <a:prstGeom prst="rect">
            <a:avLst/>
          </a:prstGeom>
          <a:solidFill>
            <a:schemeClr val="bg1"/>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sz="2000" dirty="0"/>
              <a:t>4th</a:t>
            </a:r>
            <a:r>
              <a:rPr lang="en-US" sz="2000" dirty="0"/>
              <a:t> layer holding the adaptive nodes is the </a:t>
            </a:r>
            <a:r>
              <a:rPr lang="en-US" sz="2000" b="1" dirty="0"/>
              <a:t>defuzzification</a:t>
            </a:r>
            <a:r>
              <a:rPr lang="en-US" sz="2000" dirty="0"/>
              <a:t> layer. </a:t>
            </a:r>
            <a:endParaRPr lang="tr-TR" sz="2000" dirty="0"/>
          </a:p>
          <a:p>
            <a:pPr algn="l"/>
            <a:r>
              <a:rPr lang="en-US" sz="2000" dirty="0"/>
              <a:t>The output from this layer is “𝜛(𝑝𝑥+𝑞𝑦+𝑟)”, where 𝑝</a:t>
            </a:r>
            <a:r>
              <a:rPr lang="en-US" sz="1200" dirty="0"/>
              <a:t>𝑖</a:t>
            </a:r>
            <a:r>
              <a:rPr lang="en-US" sz="2000" dirty="0"/>
              <a:t>, 𝑞</a:t>
            </a:r>
            <a:r>
              <a:rPr lang="en-US" sz="1200" dirty="0"/>
              <a:t>𝑖</a:t>
            </a:r>
            <a:r>
              <a:rPr lang="en-US" sz="2000" dirty="0"/>
              <a:t> and 𝑟</a:t>
            </a:r>
            <a:r>
              <a:rPr lang="en-US" sz="1200" dirty="0"/>
              <a:t>𝑖</a:t>
            </a:r>
            <a:r>
              <a:rPr lang="en-US" sz="2000" dirty="0"/>
              <a:t> are the consequent parameters of the node. </a:t>
            </a:r>
            <a:endParaRPr lang="tr-TR" sz="2000" dirty="0"/>
          </a:p>
          <a:p>
            <a:pPr algn="l"/>
            <a:r>
              <a:rPr lang="en-US" sz="2000" dirty="0"/>
              <a:t>The input and output relationship in this layer can be defined as: </a:t>
            </a:r>
          </a:p>
          <a:p>
            <a:r>
              <a:rPr lang="en-GB" sz="2000" dirty="0"/>
              <a:t>𝑂</a:t>
            </a:r>
            <a:r>
              <a:rPr lang="en-GB" sz="1200" dirty="0"/>
              <a:t>4,𝑖</a:t>
            </a:r>
            <a:r>
              <a:rPr lang="en-GB" sz="2000" dirty="0"/>
              <a:t>=𝜛</a:t>
            </a:r>
            <a:r>
              <a:rPr lang="en-GB" sz="1200" dirty="0"/>
              <a:t>𝑖</a:t>
            </a:r>
            <a:r>
              <a:rPr lang="en-GB" sz="2000" dirty="0"/>
              <a:t>𝑓</a:t>
            </a:r>
            <a:r>
              <a:rPr lang="en-GB" sz="1200" dirty="0"/>
              <a:t>𝑖</a:t>
            </a:r>
            <a:r>
              <a:rPr lang="en-GB" sz="2000" dirty="0"/>
              <a:t>= 𝜛</a:t>
            </a:r>
            <a:r>
              <a:rPr lang="en-GB" sz="1200" dirty="0"/>
              <a:t>𝑖</a:t>
            </a:r>
            <a:r>
              <a:rPr lang="en-GB" sz="2000" dirty="0"/>
              <a:t>(𝑝</a:t>
            </a:r>
            <a:r>
              <a:rPr lang="en-GB" sz="1200" dirty="0"/>
              <a:t>𝑖</a:t>
            </a:r>
            <a:r>
              <a:rPr lang="en-GB" sz="2000" dirty="0"/>
              <a:t>𝑥+𝑞</a:t>
            </a:r>
            <a:r>
              <a:rPr lang="en-GB" sz="1200" dirty="0"/>
              <a:t>𝑖</a:t>
            </a:r>
            <a:r>
              <a:rPr lang="en-GB" sz="2000" dirty="0"/>
              <a:t>𝑦+𝑟</a:t>
            </a:r>
            <a:r>
              <a:rPr lang="en-GB" sz="1200" dirty="0"/>
              <a:t>𝑖</a:t>
            </a:r>
            <a:r>
              <a:rPr lang="en-GB" sz="2000" dirty="0"/>
              <a:t>),</a:t>
            </a:r>
            <a:r>
              <a:rPr lang="tr-TR" sz="2000" dirty="0"/>
              <a:t>		</a:t>
            </a:r>
            <a:r>
              <a:rPr lang="en-GB" sz="2000" dirty="0"/>
              <a:t>𝑖 = 1,2 </a:t>
            </a:r>
          </a:p>
          <a:p>
            <a:pPr algn="l"/>
            <a:r>
              <a:rPr lang="en-US" sz="2000" dirty="0"/>
              <a:t>Where</a:t>
            </a:r>
            <a:r>
              <a:rPr lang="tr-TR" sz="2000" dirty="0"/>
              <a:t>	</a:t>
            </a:r>
            <a:r>
              <a:rPr lang="en-US" sz="2000" dirty="0"/>
              <a:t>𝑂</a:t>
            </a:r>
            <a:r>
              <a:rPr lang="en-US" sz="1200" dirty="0"/>
              <a:t>4,𝑖 </a:t>
            </a:r>
            <a:r>
              <a:rPr lang="en-US" sz="2000" dirty="0"/>
              <a:t>is the output of the fourth layer. </a:t>
            </a:r>
            <a:endParaRPr lang="en-US" sz="1050" dirty="0"/>
          </a:p>
        </p:txBody>
      </p:sp>
      <p:cxnSp>
        <p:nvCxnSpPr>
          <p:cNvPr id="10" name="Straight Arrow Connector 9">
            <a:extLst>
              <a:ext uri="{FF2B5EF4-FFF2-40B4-BE49-F238E27FC236}">
                <a16:creationId xmlns:a16="http://schemas.microsoft.com/office/drawing/2014/main" id="{297C80B2-C8A4-4450-A8E5-A55CA074F2DE}"/>
              </a:ext>
            </a:extLst>
          </p:cNvPr>
          <p:cNvCxnSpPr>
            <a:cxnSpLocks/>
          </p:cNvCxnSpPr>
          <p:nvPr/>
        </p:nvCxnSpPr>
        <p:spPr>
          <a:xfrm flipH="1">
            <a:off x="4124961" y="769437"/>
            <a:ext cx="4885874" cy="26407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DDE9A10-93EB-40A4-BE16-625C0E83F7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3903739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en-GB" sz="3600" b="1" dirty="0"/>
              <a:t>AN</a:t>
            </a:r>
            <a:r>
              <a:rPr lang="tr-TR" sz="3600" b="1" dirty="0"/>
              <a:t>FIS</a:t>
            </a:r>
            <a:endParaRPr lang="en-GB" sz="3600" b="1" dirty="0"/>
          </a:p>
        </p:txBody>
      </p:sp>
      <p:sp>
        <p:nvSpPr>
          <p:cNvPr id="7" name="Slide Number Placeholder 6">
            <a:extLst>
              <a:ext uri="{FF2B5EF4-FFF2-40B4-BE49-F238E27FC236}">
                <a16:creationId xmlns:a16="http://schemas.microsoft.com/office/drawing/2014/main" id="{A03CA3A5-09D4-4A9B-9E7F-7901A820FA2D}"/>
              </a:ext>
            </a:extLst>
          </p:cNvPr>
          <p:cNvSpPr>
            <a:spLocks noGrp="1"/>
          </p:cNvSpPr>
          <p:nvPr>
            <p:ph type="sldNum" sz="quarter" idx="12"/>
          </p:nvPr>
        </p:nvSpPr>
        <p:spPr/>
        <p:txBody>
          <a:bodyPr/>
          <a:lstStyle/>
          <a:p>
            <a:fld id="{16FFD6A8-9D33-43CB-AE1C-05B5338F7781}" type="slidenum">
              <a:rPr lang="en-US" smtClean="0"/>
              <a:t>15</a:t>
            </a:fld>
            <a:endParaRPr lang="en-US" dirty="0"/>
          </a:p>
        </p:txBody>
      </p:sp>
      <p:pic>
        <p:nvPicPr>
          <p:cNvPr id="4" name="Picture 3">
            <a:extLst>
              <a:ext uri="{FF2B5EF4-FFF2-40B4-BE49-F238E27FC236}">
                <a16:creationId xmlns:a16="http://schemas.microsoft.com/office/drawing/2014/main" id="{8A5AB70A-7379-4934-B8A7-A74740BF7B21}"/>
              </a:ext>
            </a:extLst>
          </p:cNvPr>
          <p:cNvPicPr>
            <a:picLocks noChangeAspect="1"/>
          </p:cNvPicPr>
          <p:nvPr/>
        </p:nvPicPr>
        <p:blipFill>
          <a:blip r:embed="rId3"/>
          <a:stretch>
            <a:fillRect/>
          </a:stretch>
        </p:blipFill>
        <p:spPr>
          <a:xfrm>
            <a:off x="4396890" y="464028"/>
            <a:ext cx="6434035" cy="2784647"/>
          </a:xfrm>
          <a:prstGeom prst="rect">
            <a:avLst/>
          </a:prstGeom>
        </p:spPr>
      </p:pic>
      <p:sp>
        <p:nvSpPr>
          <p:cNvPr id="8" name="Subtitle 2">
            <a:extLst>
              <a:ext uri="{FF2B5EF4-FFF2-40B4-BE49-F238E27FC236}">
                <a16:creationId xmlns:a16="http://schemas.microsoft.com/office/drawing/2014/main" id="{39EDF6E7-2D20-4634-9463-E6FA8A80E29C}"/>
              </a:ext>
            </a:extLst>
          </p:cNvPr>
          <p:cNvSpPr txBox="1">
            <a:spLocks/>
          </p:cNvSpPr>
          <p:nvPr/>
        </p:nvSpPr>
        <p:spPr>
          <a:xfrm>
            <a:off x="761998" y="3410189"/>
            <a:ext cx="8914661" cy="2946161"/>
          </a:xfrm>
          <a:prstGeom prst="rect">
            <a:avLst/>
          </a:prstGeom>
          <a:solidFill>
            <a:schemeClr val="bg1"/>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sz="2000" dirty="0"/>
              <a:t>5th</a:t>
            </a:r>
            <a:r>
              <a:rPr lang="en-US" sz="2000" dirty="0"/>
              <a:t> layer consists of a single fixed node which is the </a:t>
            </a:r>
            <a:r>
              <a:rPr lang="en-US" sz="2000" b="1" dirty="0"/>
              <a:t>summation</a:t>
            </a:r>
            <a:r>
              <a:rPr lang="en-US" sz="2000" dirty="0"/>
              <a:t> of the weighted output of the consequent parameters in layer 4. The output layer is given by: </a:t>
            </a:r>
          </a:p>
          <a:p>
            <a:r>
              <a:rPr lang="el-GR" sz="2000" dirty="0"/>
              <a:t>𝑂</a:t>
            </a:r>
            <a:r>
              <a:rPr lang="el-GR" sz="1200" dirty="0"/>
              <a:t>5,𝑖</a:t>
            </a:r>
            <a:r>
              <a:rPr lang="tr-TR" sz="1200" dirty="0"/>
              <a:t> </a:t>
            </a:r>
            <a:r>
              <a:rPr lang="el-GR" sz="2000" dirty="0"/>
              <a:t>=</a:t>
            </a:r>
            <a:r>
              <a:rPr lang="tr-TR" sz="2000" dirty="0"/>
              <a:t> </a:t>
            </a:r>
            <a:r>
              <a:rPr lang="el-GR" sz="2000" dirty="0"/>
              <a:t>Σ𝜛</a:t>
            </a:r>
            <a:r>
              <a:rPr lang="el-GR" sz="1200" dirty="0"/>
              <a:t>𝑖</a:t>
            </a:r>
            <a:r>
              <a:rPr lang="el-GR" sz="2000" dirty="0"/>
              <a:t>𝑓</a:t>
            </a:r>
            <a:r>
              <a:rPr lang="el-GR" sz="1200" dirty="0"/>
              <a:t>𝑖</a:t>
            </a:r>
            <a:r>
              <a:rPr lang="tr-TR" sz="1200" dirty="0"/>
              <a:t> </a:t>
            </a:r>
            <a:r>
              <a:rPr lang="el-GR" sz="2000" dirty="0"/>
              <a:t>= Σ𝜔</a:t>
            </a:r>
            <a:r>
              <a:rPr lang="el-GR" sz="1200" dirty="0"/>
              <a:t>𝑖</a:t>
            </a:r>
            <a:r>
              <a:rPr lang="el-GR" sz="2000" dirty="0"/>
              <a:t>𝑓</a:t>
            </a:r>
            <a:r>
              <a:rPr lang="el-GR" sz="1200" dirty="0"/>
              <a:t>𝑖</a:t>
            </a:r>
            <a:r>
              <a:rPr lang="tr-TR" sz="1200" dirty="0"/>
              <a:t> </a:t>
            </a:r>
            <a:r>
              <a:rPr lang="tr-TR" sz="3000" dirty="0"/>
              <a:t>/ </a:t>
            </a:r>
            <a:r>
              <a:rPr lang="el-GR" sz="2000" dirty="0"/>
              <a:t>Σ𝜔</a:t>
            </a:r>
            <a:r>
              <a:rPr lang="el-GR" sz="1200" dirty="0"/>
              <a:t>𝑖𝑖</a:t>
            </a:r>
            <a:r>
              <a:rPr lang="el-GR" sz="2000" dirty="0"/>
              <a:t>,</a:t>
            </a:r>
            <a:r>
              <a:rPr lang="tr-TR" sz="2000" dirty="0"/>
              <a:t>		</a:t>
            </a:r>
            <a:r>
              <a:rPr lang="el-GR" sz="2000" dirty="0"/>
              <a:t>𝑖 = 1,2</a:t>
            </a:r>
            <a:endParaRPr lang="tr-TR" sz="2000" dirty="0"/>
          </a:p>
          <a:p>
            <a:pPr algn="l"/>
            <a:r>
              <a:rPr lang="en-US" sz="2000" dirty="0"/>
              <a:t>The nodes in the input layer are adaptive. Any appropriate membership functions</a:t>
            </a:r>
            <a:r>
              <a:rPr lang="tr-TR" sz="2000" dirty="0"/>
              <a:t> (</a:t>
            </a:r>
            <a:r>
              <a:rPr lang="tr-TR" sz="2000" b="1" dirty="0" err="1"/>
              <a:t>mf</a:t>
            </a:r>
            <a:r>
              <a:rPr lang="tr-TR" sz="2000" dirty="0"/>
              <a:t>)</a:t>
            </a:r>
            <a:r>
              <a:rPr lang="en-US" sz="2000" dirty="0"/>
              <a:t> can be used for the system. </a:t>
            </a:r>
            <a:endParaRPr lang="tr-TR" sz="2000" dirty="0"/>
          </a:p>
          <a:p>
            <a:pPr algn="l"/>
            <a:r>
              <a:rPr lang="en-US" sz="2000" dirty="0"/>
              <a:t>In </a:t>
            </a:r>
            <a:r>
              <a:rPr lang="tr-TR" sz="2000" dirty="0"/>
              <a:t>general</a:t>
            </a:r>
            <a:r>
              <a:rPr lang="en-US" sz="2000" dirty="0"/>
              <a:t>, </a:t>
            </a:r>
            <a:r>
              <a:rPr lang="en-US" sz="2000" b="1" dirty="0" err="1"/>
              <a:t>trimf</a:t>
            </a:r>
            <a:r>
              <a:rPr lang="en-US" sz="2000" dirty="0"/>
              <a:t>, </a:t>
            </a:r>
            <a:r>
              <a:rPr lang="tr-TR" sz="2000" b="1" dirty="0"/>
              <a:t>pi</a:t>
            </a:r>
            <a:r>
              <a:rPr lang="en-US" sz="2000" b="1" dirty="0"/>
              <a:t>mf</a:t>
            </a:r>
            <a:r>
              <a:rPr lang="en-US" sz="2000" dirty="0"/>
              <a:t>, </a:t>
            </a:r>
            <a:r>
              <a:rPr lang="en-US" sz="2000" b="1" dirty="0" err="1"/>
              <a:t>gaussmf</a:t>
            </a:r>
            <a:r>
              <a:rPr lang="en-US" sz="2000" dirty="0"/>
              <a:t> are chosen</a:t>
            </a:r>
            <a:r>
              <a:rPr lang="tr-TR" sz="2000" dirty="0"/>
              <a:t> </a:t>
            </a:r>
            <a:r>
              <a:rPr lang="tr-TR" sz="2000" dirty="0" err="1"/>
              <a:t>to</a:t>
            </a:r>
            <a:r>
              <a:rPr lang="tr-TR" sz="2000" dirty="0"/>
              <a:t> </a:t>
            </a:r>
            <a:r>
              <a:rPr lang="tr-TR" sz="2000" dirty="0" err="1"/>
              <a:t>have</a:t>
            </a:r>
            <a:r>
              <a:rPr lang="tr-TR" sz="2000" dirty="0"/>
              <a:t> </a:t>
            </a:r>
            <a:r>
              <a:rPr lang="tr-TR" sz="2000" dirty="0" err="1"/>
              <a:t>best</a:t>
            </a:r>
            <a:r>
              <a:rPr lang="tr-TR" sz="2000" dirty="0"/>
              <a:t> </a:t>
            </a:r>
            <a:r>
              <a:rPr lang="tr-TR" sz="2000" dirty="0" err="1"/>
              <a:t>performance</a:t>
            </a:r>
            <a:r>
              <a:rPr lang="en-US" sz="2000" dirty="0"/>
              <a:t> due to their smoothness and direct notation</a:t>
            </a:r>
            <a:r>
              <a:rPr lang="tr-TR" sz="2000" dirty="0"/>
              <a:t> </a:t>
            </a:r>
            <a:r>
              <a:rPr lang="tr-TR" sz="2000" dirty="0" err="1"/>
              <a:t>especially</a:t>
            </a:r>
            <a:r>
              <a:rPr lang="tr-TR" sz="2000" dirty="0"/>
              <a:t> in </a:t>
            </a:r>
            <a:r>
              <a:rPr lang="tr-TR" sz="2000" dirty="0" err="1"/>
              <a:t>mechanical</a:t>
            </a:r>
            <a:r>
              <a:rPr lang="tr-TR" sz="2000" dirty="0"/>
              <a:t> </a:t>
            </a:r>
            <a:r>
              <a:rPr lang="tr-TR" sz="2000" dirty="0" err="1"/>
              <a:t>engineering</a:t>
            </a:r>
            <a:r>
              <a:rPr lang="tr-TR" sz="2000" dirty="0"/>
              <a:t> </a:t>
            </a:r>
            <a:r>
              <a:rPr lang="tr-TR" sz="2000" dirty="0" err="1"/>
              <a:t>fields</a:t>
            </a:r>
            <a:r>
              <a:rPr lang="tr-TR" sz="2000" dirty="0"/>
              <a:t>.</a:t>
            </a:r>
            <a:endParaRPr lang="en-US" sz="2000" dirty="0"/>
          </a:p>
        </p:txBody>
      </p:sp>
      <p:cxnSp>
        <p:nvCxnSpPr>
          <p:cNvPr id="10" name="Straight Arrow Connector 9">
            <a:extLst>
              <a:ext uri="{FF2B5EF4-FFF2-40B4-BE49-F238E27FC236}">
                <a16:creationId xmlns:a16="http://schemas.microsoft.com/office/drawing/2014/main" id="{297C80B2-C8A4-4450-A8E5-A55CA074F2DE}"/>
              </a:ext>
            </a:extLst>
          </p:cNvPr>
          <p:cNvCxnSpPr>
            <a:cxnSpLocks/>
          </p:cNvCxnSpPr>
          <p:nvPr/>
        </p:nvCxnSpPr>
        <p:spPr>
          <a:xfrm flipH="1">
            <a:off x="4124961" y="887767"/>
            <a:ext cx="5791396" cy="252242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031B1458-2A16-4483-BE18-87D9486348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1027331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en-GB" sz="3600" b="1" dirty="0"/>
              <a:t>AN</a:t>
            </a:r>
            <a:r>
              <a:rPr lang="tr-TR" sz="3600" b="1" dirty="0"/>
              <a:t>FIS </a:t>
            </a:r>
            <a:r>
              <a:rPr lang="en-GB" sz="3600" b="1" dirty="0"/>
              <a:t>– A</a:t>
            </a:r>
            <a:r>
              <a:rPr lang="tr-TR" sz="3600" b="1" dirty="0" err="1"/>
              <a:t>daptive</a:t>
            </a:r>
            <a:r>
              <a:rPr lang="tr-TR" sz="3600" b="1" dirty="0"/>
              <a:t> </a:t>
            </a:r>
            <a:r>
              <a:rPr lang="tr-TR" sz="3600" b="1" dirty="0" err="1"/>
              <a:t>Neuro-Fuzzy</a:t>
            </a:r>
            <a:r>
              <a:rPr lang="tr-TR" sz="3600" b="1" dirty="0"/>
              <a:t> </a:t>
            </a:r>
            <a:r>
              <a:rPr lang="tr-TR" sz="3600" b="1" dirty="0" err="1"/>
              <a:t>Inference</a:t>
            </a:r>
            <a:r>
              <a:rPr lang="tr-TR" sz="3600" b="1" dirty="0"/>
              <a:t> </a:t>
            </a:r>
            <a:r>
              <a:rPr lang="tr-TR" sz="3600" b="1" dirty="0" err="1"/>
              <a:t>System</a:t>
            </a:r>
            <a:endParaRPr lang="en-GB" sz="3600" b="1" dirty="0"/>
          </a:p>
        </p:txBody>
      </p:sp>
      <p:sp>
        <p:nvSpPr>
          <p:cNvPr id="3" name="Subtitle 2">
            <a:extLst>
              <a:ext uri="{FF2B5EF4-FFF2-40B4-BE49-F238E27FC236}">
                <a16:creationId xmlns:a16="http://schemas.microsoft.com/office/drawing/2014/main" id="{0EA78B47-6491-4CEE-BEC7-FC2B664B5777}"/>
              </a:ext>
            </a:extLst>
          </p:cNvPr>
          <p:cNvSpPr>
            <a:spLocks noGrp="1"/>
          </p:cNvSpPr>
          <p:nvPr>
            <p:ph type="subTitle" idx="1"/>
          </p:nvPr>
        </p:nvSpPr>
        <p:spPr>
          <a:xfrm>
            <a:off x="1524000" y="1621793"/>
            <a:ext cx="4866042" cy="451506"/>
          </a:xfrm>
        </p:spPr>
        <p:txBody>
          <a:bodyPr>
            <a:normAutofit/>
          </a:bodyPr>
          <a:lstStyle/>
          <a:p>
            <a:pPr algn="l"/>
            <a:r>
              <a:rPr lang="tr-TR" dirty="0" err="1"/>
              <a:t>Membership</a:t>
            </a:r>
            <a:r>
              <a:rPr lang="tr-TR" dirty="0"/>
              <a:t> </a:t>
            </a:r>
            <a:r>
              <a:rPr lang="tr-TR" dirty="0" err="1"/>
              <a:t>functions</a:t>
            </a:r>
            <a:r>
              <a:rPr lang="tr-TR" dirty="0"/>
              <a:t>:</a:t>
            </a:r>
            <a:endParaRPr lang="en-US" dirty="0"/>
          </a:p>
        </p:txBody>
      </p:sp>
      <p:sp>
        <p:nvSpPr>
          <p:cNvPr id="7" name="Slide Number Placeholder 6">
            <a:extLst>
              <a:ext uri="{FF2B5EF4-FFF2-40B4-BE49-F238E27FC236}">
                <a16:creationId xmlns:a16="http://schemas.microsoft.com/office/drawing/2014/main" id="{A03CA3A5-09D4-4A9B-9E7F-7901A820FA2D}"/>
              </a:ext>
            </a:extLst>
          </p:cNvPr>
          <p:cNvSpPr>
            <a:spLocks noGrp="1"/>
          </p:cNvSpPr>
          <p:nvPr>
            <p:ph type="sldNum" sz="quarter" idx="12"/>
          </p:nvPr>
        </p:nvSpPr>
        <p:spPr/>
        <p:txBody>
          <a:bodyPr/>
          <a:lstStyle/>
          <a:p>
            <a:fld id="{16FFD6A8-9D33-43CB-AE1C-05B5338F7781}" type="slidenum">
              <a:rPr lang="en-US" smtClean="0"/>
              <a:t>16</a:t>
            </a:fld>
            <a:endParaRPr lang="en-US" dirty="0"/>
          </a:p>
        </p:txBody>
      </p:sp>
      <p:pic>
        <p:nvPicPr>
          <p:cNvPr id="5" name="Picture 4">
            <a:extLst>
              <a:ext uri="{FF2B5EF4-FFF2-40B4-BE49-F238E27FC236}">
                <a16:creationId xmlns:a16="http://schemas.microsoft.com/office/drawing/2014/main" id="{6F9F2CB2-922F-4D93-851A-41B16AD61780}"/>
              </a:ext>
            </a:extLst>
          </p:cNvPr>
          <p:cNvPicPr>
            <a:picLocks noChangeAspect="1"/>
          </p:cNvPicPr>
          <p:nvPr/>
        </p:nvPicPr>
        <p:blipFill>
          <a:blip r:embed="rId3"/>
          <a:stretch>
            <a:fillRect/>
          </a:stretch>
        </p:blipFill>
        <p:spPr>
          <a:xfrm>
            <a:off x="4596261" y="1531023"/>
            <a:ext cx="4866042" cy="3524040"/>
          </a:xfrm>
          <a:prstGeom prst="rect">
            <a:avLst/>
          </a:prstGeom>
        </p:spPr>
      </p:pic>
      <p:sp>
        <p:nvSpPr>
          <p:cNvPr id="9" name="Subtitle 2">
            <a:extLst>
              <a:ext uri="{FF2B5EF4-FFF2-40B4-BE49-F238E27FC236}">
                <a16:creationId xmlns:a16="http://schemas.microsoft.com/office/drawing/2014/main" id="{E2F79555-2915-4AA8-BD93-FE23AC32AB2A}"/>
              </a:ext>
            </a:extLst>
          </p:cNvPr>
          <p:cNvSpPr txBox="1">
            <a:spLocks/>
          </p:cNvSpPr>
          <p:nvPr/>
        </p:nvSpPr>
        <p:spPr>
          <a:xfrm>
            <a:off x="9462303" y="4582627"/>
            <a:ext cx="1565859" cy="7443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sz="1400" dirty="0"/>
              <a:t>A </a:t>
            </a:r>
            <a:r>
              <a:rPr lang="tr-TR" sz="1400" dirty="0" err="1"/>
              <a:t>plot</a:t>
            </a:r>
            <a:r>
              <a:rPr lang="tr-TR" sz="1400" dirty="0"/>
              <a:t> </a:t>
            </a:r>
            <a:r>
              <a:rPr lang="tr-TR" sz="1400" dirty="0" err="1"/>
              <a:t>view</a:t>
            </a:r>
            <a:r>
              <a:rPr lang="tr-TR" sz="1400" dirty="0"/>
              <a:t> of </a:t>
            </a:r>
            <a:r>
              <a:rPr lang="tr-TR" sz="1400" dirty="0" err="1"/>
              <a:t>MFs</a:t>
            </a:r>
            <a:endParaRPr lang="en-US" sz="1400" dirty="0"/>
          </a:p>
        </p:txBody>
      </p:sp>
      <p:sp>
        <p:nvSpPr>
          <p:cNvPr id="10" name="Subtitle 2">
            <a:extLst>
              <a:ext uri="{FF2B5EF4-FFF2-40B4-BE49-F238E27FC236}">
                <a16:creationId xmlns:a16="http://schemas.microsoft.com/office/drawing/2014/main" id="{BA1D557C-5CA7-4441-A1A8-0D3D7AF14AB6}"/>
              </a:ext>
            </a:extLst>
          </p:cNvPr>
          <p:cNvSpPr txBox="1">
            <a:spLocks/>
          </p:cNvSpPr>
          <p:nvPr/>
        </p:nvSpPr>
        <p:spPr>
          <a:xfrm>
            <a:off x="1524000" y="5380449"/>
            <a:ext cx="9546455" cy="1133844"/>
          </a:xfrm>
          <a:prstGeom prst="rect">
            <a:avLst/>
          </a:prstGeom>
        </p:spPr>
        <p:txBody>
          <a:bodyPr vert="horz" lIns="91440" tIns="45720" rIns="91440" bIns="45720" rtlCol="0">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dirty="0"/>
              <a:t>Another main term during applying ANFIS </a:t>
            </a:r>
            <a:r>
              <a:rPr lang="tr-TR" dirty="0"/>
              <a:t>(</a:t>
            </a:r>
            <a:r>
              <a:rPr lang="tr-TR" dirty="0" err="1"/>
              <a:t>especially</a:t>
            </a:r>
            <a:r>
              <a:rPr lang="tr-TR" dirty="0"/>
              <a:t> </a:t>
            </a:r>
            <a:r>
              <a:rPr lang="en-US" dirty="0"/>
              <a:t>into MATLAB</a:t>
            </a:r>
            <a:r>
              <a:rPr lang="tr-TR" dirty="0"/>
              <a:t>)</a:t>
            </a:r>
            <a:r>
              <a:rPr lang="en-US" dirty="0"/>
              <a:t> is the </a:t>
            </a:r>
            <a:r>
              <a:rPr lang="en-US" b="1" dirty="0"/>
              <a:t>epoch</a:t>
            </a:r>
            <a:r>
              <a:rPr lang="en-US" dirty="0"/>
              <a:t> number. </a:t>
            </a:r>
            <a:endParaRPr lang="tr-TR" dirty="0"/>
          </a:p>
          <a:p>
            <a:pPr algn="l"/>
            <a:r>
              <a:rPr lang="en-US" dirty="0"/>
              <a:t>The training process stops if the designated epoch number is reached or the error goal is achieved, whichever comes first. </a:t>
            </a:r>
          </a:p>
        </p:txBody>
      </p:sp>
      <p:pic>
        <p:nvPicPr>
          <p:cNvPr id="8" name="Picture 7">
            <a:extLst>
              <a:ext uri="{FF2B5EF4-FFF2-40B4-BE49-F238E27FC236}">
                <a16:creationId xmlns:a16="http://schemas.microsoft.com/office/drawing/2014/main" id="{BD07F925-9164-4F66-B6D8-639A21E7F8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1196113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en-GB" sz="3600" b="1" dirty="0"/>
              <a:t>AN</a:t>
            </a:r>
            <a:r>
              <a:rPr lang="tr-TR" sz="3600" b="1" dirty="0"/>
              <a:t>FIS </a:t>
            </a:r>
            <a:r>
              <a:rPr lang="tr-TR" sz="3600" b="1" dirty="0" err="1"/>
              <a:t>Modelling</a:t>
            </a:r>
            <a:r>
              <a:rPr lang="tr-TR" sz="3600" b="1" dirty="0"/>
              <a:t> in </a:t>
            </a:r>
            <a:r>
              <a:rPr lang="tr-TR" sz="3600" b="1" dirty="0" err="1"/>
              <a:t>Matlab</a:t>
            </a:r>
            <a:r>
              <a:rPr lang="tr-TR" sz="3600" b="1" dirty="0"/>
              <a:t> - </a:t>
            </a:r>
            <a:r>
              <a:rPr lang="tr-TR" sz="3600" b="1" dirty="0" err="1"/>
              <a:t>Inputs</a:t>
            </a:r>
            <a:endParaRPr lang="en-GB" sz="3600" b="1" dirty="0"/>
          </a:p>
        </p:txBody>
      </p:sp>
      <p:sp>
        <p:nvSpPr>
          <p:cNvPr id="3" name="Subtitle 2">
            <a:extLst>
              <a:ext uri="{FF2B5EF4-FFF2-40B4-BE49-F238E27FC236}">
                <a16:creationId xmlns:a16="http://schemas.microsoft.com/office/drawing/2014/main" id="{0EA78B47-6491-4CEE-BEC7-FC2B664B5777}"/>
              </a:ext>
            </a:extLst>
          </p:cNvPr>
          <p:cNvSpPr>
            <a:spLocks noGrp="1"/>
          </p:cNvSpPr>
          <p:nvPr>
            <p:ph type="subTitle" idx="1"/>
          </p:nvPr>
        </p:nvSpPr>
        <p:spPr>
          <a:xfrm>
            <a:off x="798989" y="1621792"/>
            <a:ext cx="10901779" cy="4539311"/>
          </a:xfrm>
        </p:spPr>
        <p:txBody>
          <a:bodyPr>
            <a:normAutofit fontScale="92500" lnSpcReduction="10000"/>
          </a:bodyPr>
          <a:lstStyle/>
          <a:p>
            <a:pPr algn="l"/>
            <a:r>
              <a:rPr lang="en-US" sz="1600" dirty="0"/>
              <a:t>Input arguments for </a:t>
            </a:r>
            <a:r>
              <a:rPr lang="tr-TR" sz="1600" dirty="0"/>
              <a:t>ANFIS</a:t>
            </a:r>
            <a:r>
              <a:rPr lang="en-US" sz="1600" dirty="0"/>
              <a:t> are: </a:t>
            </a:r>
          </a:p>
          <a:p>
            <a:pPr algn="l"/>
            <a:r>
              <a:rPr lang="en-US" sz="1600" dirty="0"/>
              <a:t>• </a:t>
            </a:r>
            <a:r>
              <a:rPr lang="en-US" sz="1600" b="1" dirty="0" err="1"/>
              <a:t>trnData</a:t>
            </a:r>
            <a:r>
              <a:rPr lang="en-US" sz="1600" dirty="0"/>
              <a:t>: Training data, defined as a matrix. For an FIS with N inputs, </a:t>
            </a:r>
            <a:r>
              <a:rPr lang="en-US" sz="1600" dirty="0" err="1"/>
              <a:t>trnData</a:t>
            </a:r>
            <a:r>
              <a:rPr lang="en-US" sz="1600" dirty="0"/>
              <a:t> has “N+1” columns, where the first N columns hold input data and the final column comprises output data. </a:t>
            </a:r>
          </a:p>
          <a:p>
            <a:pPr algn="l"/>
            <a:r>
              <a:rPr lang="en-US" sz="1600" dirty="0"/>
              <a:t>• </a:t>
            </a:r>
            <a:r>
              <a:rPr lang="en-US" sz="1600" b="1" dirty="0" err="1"/>
              <a:t>initFis</a:t>
            </a:r>
            <a:r>
              <a:rPr lang="en-US" sz="1600" dirty="0"/>
              <a:t>: FIS structure </a:t>
            </a:r>
            <a:r>
              <a:rPr lang="tr-TR" sz="1600" dirty="0"/>
              <a:t>is </a:t>
            </a:r>
            <a:r>
              <a:rPr lang="en-US" sz="1600" dirty="0"/>
              <a:t>utilized to state a primary set of membership functions for training, specified as one of the following: </a:t>
            </a:r>
            <a:endParaRPr lang="tr-TR" sz="1600" dirty="0"/>
          </a:p>
          <a:p>
            <a:pPr lvl="1" algn="l"/>
            <a:r>
              <a:rPr lang="en-US" sz="1600" dirty="0"/>
              <a:t>o Positive integer: Sets the number of membership functions for all inputs and creates an initial FIS using </a:t>
            </a:r>
            <a:r>
              <a:rPr lang="en-US" sz="1600" b="1" dirty="0"/>
              <a:t>genfis1</a:t>
            </a:r>
            <a:r>
              <a:rPr lang="en-US" sz="1600" dirty="0"/>
              <a:t>. </a:t>
            </a:r>
          </a:p>
          <a:p>
            <a:pPr lvl="1" algn="l"/>
            <a:r>
              <a:rPr lang="en-US" sz="1600" dirty="0"/>
              <a:t>o Vector of positive integers: Sets the number of membership functions for each input separately and creates an initial FIS using genfis1. </a:t>
            </a:r>
          </a:p>
          <a:p>
            <a:pPr lvl="1" algn="l"/>
            <a:r>
              <a:rPr lang="en-US" sz="1600" dirty="0"/>
              <a:t>o FIS structure</a:t>
            </a:r>
            <a:r>
              <a:rPr lang="tr-TR" sz="1600" dirty="0"/>
              <a:t> </a:t>
            </a:r>
            <a:r>
              <a:rPr lang="en-US" sz="1600" dirty="0"/>
              <a:t>fulfils conditions below:</a:t>
            </a:r>
            <a:endParaRPr lang="tr-TR" sz="1600" dirty="0"/>
          </a:p>
          <a:p>
            <a:pPr lvl="2" algn="l"/>
            <a:r>
              <a:rPr lang="en-US" sz="1400" dirty="0"/>
              <a:t>▪ First or zeroth order </a:t>
            </a:r>
            <a:r>
              <a:rPr lang="en-US" sz="1400" dirty="0" err="1"/>
              <a:t>Sugeno</a:t>
            </a:r>
            <a:r>
              <a:rPr lang="en-US" sz="1400" dirty="0"/>
              <a:t>-type system. </a:t>
            </a:r>
            <a:endParaRPr lang="tr-TR" sz="1400" dirty="0"/>
          </a:p>
          <a:p>
            <a:pPr lvl="2" algn="l"/>
            <a:r>
              <a:rPr lang="en-US" sz="1400" dirty="0"/>
              <a:t>▪ Single output, acquired using weighted average defuzzification. All </a:t>
            </a:r>
            <a:r>
              <a:rPr lang="tr-TR" sz="1400" dirty="0" err="1"/>
              <a:t>MFs</a:t>
            </a:r>
            <a:r>
              <a:rPr lang="en-US" sz="1400" dirty="0"/>
              <a:t> must be the same type and be either linear or constant. </a:t>
            </a:r>
            <a:endParaRPr lang="tr-TR" sz="1400" dirty="0"/>
          </a:p>
          <a:p>
            <a:pPr lvl="2" algn="l"/>
            <a:r>
              <a:rPr lang="en-US" sz="1400" dirty="0"/>
              <a:t>▪ No rule sharing. Dissimilar rules cannot use the same output membership function. </a:t>
            </a:r>
            <a:endParaRPr lang="tr-TR" sz="1400" dirty="0"/>
          </a:p>
          <a:p>
            <a:pPr lvl="2" algn="l"/>
            <a:r>
              <a:rPr lang="en-US" sz="1400" dirty="0"/>
              <a:t>▪ Unity weight for each rule. </a:t>
            </a:r>
            <a:endParaRPr lang="tr-TR" sz="1400" dirty="0"/>
          </a:p>
          <a:p>
            <a:pPr lvl="2" algn="l"/>
            <a:r>
              <a:rPr lang="en-US" sz="1400" dirty="0"/>
              <a:t>▪ No custom membership functions or defuzzification methods. </a:t>
            </a:r>
          </a:p>
          <a:p>
            <a:pPr algn="l"/>
            <a:endParaRPr lang="tr-TR" sz="1600" dirty="0"/>
          </a:p>
          <a:p>
            <a:pPr algn="l"/>
            <a:r>
              <a:rPr lang="en-US" sz="1600" dirty="0"/>
              <a:t>Unless </a:t>
            </a:r>
            <a:r>
              <a:rPr lang="en-US" sz="1600" b="1" dirty="0" err="1"/>
              <a:t>initFis</a:t>
            </a:r>
            <a:r>
              <a:rPr lang="en-US" sz="1600" dirty="0"/>
              <a:t> is defined, genfis1 </a:t>
            </a:r>
            <a:r>
              <a:rPr lang="tr-TR" sz="1600" dirty="0"/>
              <a:t>is </a:t>
            </a:r>
            <a:r>
              <a:rPr lang="tr-TR" sz="1600" dirty="0" err="1"/>
              <a:t>used</a:t>
            </a:r>
            <a:r>
              <a:rPr lang="en-US" sz="1600" dirty="0"/>
              <a:t> </a:t>
            </a:r>
            <a:r>
              <a:rPr lang="tr-TR" sz="1600" dirty="0" err="1"/>
              <a:t>to</a:t>
            </a:r>
            <a:r>
              <a:rPr lang="tr-TR" sz="1600" dirty="0"/>
              <a:t> </a:t>
            </a:r>
            <a:r>
              <a:rPr lang="en-US" sz="1600" dirty="0"/>
              <a:t>produce a default </a:t>
            </a:r>
            <a:r>
              <a:rPr lang="en-US" sz="1600" dirty="0" err="1"/>
              <a:t>initia</a:t>
            </a:r>
            <a:r>
              <a:rPr lang="tr-TR" sz="1600" dirty="0"/>
              <a:t>l</a:t>
            </a:r>
            <a:r>
              <a:rPr lang="en-US" sz="1600" dirty="0"/>
              <a:t> FIS for training. </a:t>
            </a:r>
            <a:r>
              <a:rPr lang="tr-TR" sz="1600" dirty="0"/>
              <a:t>D</a:t>
            </a:r>
            <a:r>
              <a:rPr lang="en-US" sz="1600" dirty="0" err="1"/>
              <a:t>efault</a:t>
            </a:r>
            <a:r>
              <a:rPr lang="en-US" sz="1600" dirty="0"/>
              <a:t> FIS contains </a:t>
            </a:r>
            <a:r>
              <a:rPr lang="tr-TR" sz="1600" dirty="0"/>
              <a:t>2</a:t>
            </a:r>
            <a:r>
              <a:rPr lang="en-US" sz="1600" dirty="0"/>
              <a:t> </a:t>
            </a:r>
            <a:r>
              <a:rPr lang="en-US" sz="1600" dirty="0" err="1"/>
              <a:t>GaussianMF</a:t>
            </a:r>
            <a:r>
              <a:rPr lang="en-US" sz="1600" dirty="0"/>
              <a:t> for each input. </a:t>
            </a:r>
          </a:p>
          <a:p>
            <a:pPr algn="l"/>
            <a:r>
              <a:rPr lang="en-US" sz="1600" dirty="0"/>
              <a:t>• </a:t>
            </a:r>
            <a:r>
              <a:rPr lang="en-US" sz="1600" b="1" dirty="0" err="1"/>
              <a:t>trnOpt</a:t>
            </a:r>
            <a:r>
              <a:rPr lang="en-US" sz="1600" dirty="0"/>
              <a:t>: Training options, specified as a vector of scalars that represent the options </a:t>
            </a:r>
            <a:r>
              <a:rPr lang="tr-TR" sz="1600" dirty="0"/>
              <a:t>as</a:t>
            </a:r>
            <a:r>
              <a:rPr lang="en-US" sz="1600" dirty="0"/>
              <a:t> </a:t>
            </a:r>
            <a:r>
              <a:rPr lang="en-US" sz="1600" b="1" dirty="0"/>
              <a:t>Training epoch number</a:t>
            </a:r>
            <a:r>
              <a:rPr lang="tr-TR" sz="1600" b="1" dirty="0"/>
              <a:t> </a:t>
            </a:r>
            <a:r>
              <a:rPr lang="tr-TR" sz="1600" dirty="0"/>
              <a:t>(</a:t>
            </a:r>
            <a:r>
              <a:rPr lang="tr-TR" sz="1600" dirty="0" err="1"/>
              <a:t>default</a:t>
            </a:r>
            <a:r>
              <a:rPr lang="tr-TR" sz="1600" dirty="0"/>
              <a:t>: 10), </a:t>
            </a:r>
            <a:r>
              <a:rPr lang="en-US" sz="1600" b="1" dirty="0"/>
              <a:t>Training error target</a:t>
            </a:r>
            <a:r>
              <a:rPr lang="tr-TR" sz="1600" dirty="0"/>
              <a:t> (</a:t>
            </a:r>
            <a:r>
              <a:rPr lang="tr-TR" sz="1600" dirty="0" err="1"/>
              <a:t>default</a:t>
            </a:r>
            <a:r>
              <a:rPr lang="tr-TR" sz="1600" dirty="0"/>
              <a:t>: 0), </a:t>
            </a:r>
            <a:r>
              <a:rPr lang="en-US" sz="1600" b="1" dirty="0"/>
              <a:t>Initial step size </a:t>
            </a:r>
            <a:r>
              <a:rPr lang="en-US" sz="1600" dirty="0"/>
              <a:t>(default: 0.01)</a:t>
            </a:r>
            <a:r>
              <a:rPr lang="tr-TR" sz="1600" dirty="0"/>
              <a:t>, </a:t>
            </a:r>
            <a:r>
              <a:rPr lang="en-US" sz="1600" b="1" dirty="0"/>
              <a:t>Step size decrease rate </a:t>
            </a:r>
            <a:r>
              <a:rPr lang="en-US" sz="1600" dirty="0"/>
              <a:t>(default: 0.9)</a:t>
            </a:r>
            <a:r>
              <a:rPr lang="tr-TR" sz="1600" dirty="0"/>
              <a:t>, </a:t>
            </a:r>
            <a:r>
              <a:rPr lang="en-US" sz="1600" b="1" dirty="0"/>
              <a:t>Step size increase rate </a:t>
            </a:r>
            <a:r>
              <a:rPr lang="en-US" sz="1600" dirty="0"/>
              <a:t>(default: 1.1) </a:t>
            </a:r>
          </a:p>
        </p:txBody>
      </p:sp>
      <p:sp>
        <p:nvSpPr>
          <p:cNvPr id="7" name="Slide Number Placeholder 6">
            <a:extLst>
              <a:ext uri="{FF2B5EF4-FFF2-40B4-BE49-F238E27FC236}">
                <a16:creationId xmlns:a16="http://schemas.microsoft.com/office/drawing/2014/main" id="{A03CA3A5-09D4-4A9B-9E7F-7901A820FA2D}"/>
              </a:ext>
            </a:extLst>
          </p:cNvPr>
          <p:cNvSpPr>
            <a:spLocks noGrp="1"/>
          </p:cNvSpPr>
          <p:nvPr>
            <p:ph type="sldNum" sz="quarter" idx="12"/>
          </p:nvPr>
        </p:nvSpPr>
        <p:spPr/>
        <p:txBody>
          <a:bodyPr/>
          <a:lstStyle/>
          <a:p>
            <a:fld id="{16FFD6A8-9D33-43CB-AE1C-05B5338F7781}" type="slidenum">
              <a:rPr lang="en-US" smtClean="0"/>
              <a:t>17</a:t>
            </a:fld>
            <a:endParaRPr lang="en-US" dirty="0"/>
          </a:p>
        </p:txBody>
      </p:sp>
      <p:pic>
        <p:nvPicPr>
          <p:cNvPr id="5" name="Picture 4">
            <a:extLst>
              <a:ext uri="{FF2B5EF4-FFF2-40B4-BE49-F238E27FC236}">
                <a16:creationId xmlns:a16="http://schemas.microsoft.com/office/drawing/2014/main" id="{25A47EDA-8B6A-4DA1-981D-7C6C88BBB4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3094132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en-GB" sz="3600" b="1" dirty="0"/>
              <a:t>AN</a:t>
            </a:r>
            <a:r>
              <a:rPr lang="tr-TR" sz="3600" b="1" dirty="0"/>
              <a:t>FIS </a:t>
            </a:r>
            <a:r>
              <a:rPr lang="tr-TR" sz="3600" b="1" dirty="0" err="1"/>
              <a:t>Modelling</a:t>
            </a:r>
            <a:r>
              <a:rPr lang="tr-TR" sz="3600" b="1" dirty="0"/>
              <a:t> in </a:t>
            </a:r>
            <a:r>
              <a:rPr lang="tr-TR" sz="3600" b="1" dirty="0" err="1"/>
              <a:t>Matlab</a:t>
            </a:r>
            <a:r>
              <a:rPr lang="tr-TR" sz="3600" b="1" dirty="0"/>
              <a:t> - </a:t>
            </a:r>
            <a:r>
              <a:rPr lang="tr-TR" sz="3600" b="1" dirty="0" err="1"/>
              <a:t>Outputs</a:t>
            </a:r>
            <a:endParaRPr lang="en-GB" sz="3600" b="1" dirty="0"/>
          </a:p>
        </p:txBody>
      </p:sp>
      <p:sp>
        <p:nvSpPr>
          <p:cNvPr id="3" name="Subtitle 2">
            <a:extLst>
              <a:ext uri="{FF2B5EF4-FFF2-40B4-BE49-F238E27FC236}">
                <a16:creationId xmlns:a16="http://schemas.microsoft.com/office/drawing/2014/main" id="{0EA78B47-6491-4CEE-BEC7-FC2B664B5777}"/>
              </a:ext>
            </a:extLst>
          </p:cNvPr>
          <p:cNvSpPr>
            <a:spLocks noGrp="1"/>
          </p:cNvSpPr>
          <p:nvPr>
            <p:ph type="subTitle" idx="1"/>
          </p:nvPr>
        </p:nvSpPr>
        <p:spPr>
          <a:xfrm>
            <a:off x="1524000" y="1621792"/>
            <a:ext cx="9829800" cy="4734557"/>
          </a:xfrm>
        </p:spPr>
        <p:txBody>
          <a:bodyPr>
            <a:normAutofit/>
          </a:bodyPr>
          <a:lstStyle/>
          <a:p>
            <a:pPr algn="l"/>
            <a:r>
              <a:rPr lang="en-US" sz="2000" dirty="0"/>
              <a:t>Output arguments for ANFIS are as followings: </a:t>
            </a:r>
            <a:endParaRPr lang="tr-TR" sz="2000" dirty="0"/>
          </a:p>
          <a:p>
            <a:pPr algn="l"/>
            <a:endParaRPr lang="en-US" sz="2000" dirty="0"/>
          </a:p>
          <a:p>
            <a:pPr algn="l"/>
            <a:r>
              <a:rPr lang="en-US" sz="2000" dirty="0"/>
              <a:t>• </a:t>
            </a:r>
            <a:r>
              <a:rPr lang="en-US" sz="2000" b="1" dirty="0"/>
              <a:t>FIS</a:t>
            </a:r>
            <a:r>
              <a:rPr lang="en-US" sz="2000" dirty="0"/>
              <a:t>: FIS structure whose parameters are adjusted using the training data, returned as a structure. </a:t>
            </a:r>
          </a:p>
          <a:p>
            <a:pPr algn="l"/>
            <a:r>
              <a:rPr lang="en-US" sz="2000" dirty="0"/>
              <a:t>• </a:t>
            </a:r>
            <a:r>
              <a:rPr lang="en-US" sz="2000" b="1" dirty="0"/>
              <a:t>Error</a:t>
            </a:r>
            <a:r>
              <a:rPr lang="en-US" sz="2000" dirty="0"/>
              <a:t>: Root mean squared training data errors at each training epoch, returned as an array of scalars. </a:t>
            </a:r>
          </a:p>
          <a:p>
            <a:pPr algn="l"/>
            <a:r>
              <a:rPr lang="en-US" sz="2000" dirty="0"/>
              <a:t>• </a:t>
            </a:r>
            <a:r>
              <a:rPr lang="en-US" sz="2000" b="1" dirty="0" err="1"/>
              <a:t>Stepsize</a:t>
            </a:r>
            <a:r>
              <a:rPr lang="en-US" sz="2000" dirty="0"/>
              <a:t>: Step sizes at each training epoch, returned as an array of scalars. </a:t>
            </a:r>
          </a:p>
          <a:p>
            <a:pPr algn="l"/>
            <a:r>
              <a:rPr lang="en-US" sz="2000" dirty="0"/>
              <a:t>• </a:t>
            </a:r>
            <a:r>
              <a:rPr lang="en-US" sz="2000" b="1" dirty="0" err="1"/>
              <a:t>chkFis</a:t>
            </a:r>
            <a:r>
              <a:rPr lang="tr-TR" sz="2000" b="1" dirty="0"/>
              <a:t>:</a:t>
            </a:r>
            <a:r>
              <a:rPr lang="en-US" sz="2000" dirty="0"/>
              <a:t> FIS structure that corresponds to the epoch at which </a:t>
            </a:r>
            <a:r>
              <a:rPr lang="en-US" sz="2000" dirty="0" err="1"/>
              <a:t>chkErr</a:t>
            </a:r>
            <a:r>
              <a:rPr lang="en-US" sz="2000" dirty="0"/>
              <a:t> is minimum. </a:t>
            </a:r>
          </a:p>
          <a:p>
            <a:pPr algn="l"/>
            <a:r>
              <a:rPr lang="en-US" sz="2000" dirty="0"/>
              <a:t>• </a:t>
            </a:r>
            <a:r>
              <a:rPr lang="en-US" sz="2000" b="1" dirty="0" err="1"/>
              <a:t>chkErr</a:t>
            </a:r>
            <a:r>
              <a:rPr lang="tr-TR" sz="2000" b="1" dirty="0"/>
              <a:t>:</a:t>
            </a:r>
            <a:r>
              <a:rPr lang="en-US" sz="2000" dirty="0"/>
              <a:t> Root mean squared checking data errors at each training epoch, returned as an array of scalars. </a:t>
            </a:r>
          </a:p>
        </p:txBody>
      </p:sp>
      <p:sp>
        <p:nvSpPr>
          <p:cNvPr id="7" name="Slide Number Placeholder 6">
            <a:extLst>
              <a:ext uri="{FF2B5EF4-FFF2-40B4-BE49-F238E27FC236}">
                <a16:creationId xmlns:a16="http://schemas.microsoft.com/office/drawing/2014/main" id="{A03CA3A5-09D4-4A9B-9E7F-7901A820FA2D}"/>
              </a:ext>
            </a:extLst>
          </p:cNvPr>
          <p:cNvSpPr>
            <a:spLocks noGrp="1"/>
          </p:cNvSpPr>
          <p:nvPr>
            <p:ph type="sldNum" sz="quarter" idx="12"/>
          </p:nvPr>
        </p:nvSpPr>
        <p:spPr/>
        <p:txBody>
          <a:bodyPr/>
          <a:lstStyle/>
          <a:p>
            <a:fld id="{16FFD6A8-9D33-43CB-AE1C-05B5338F7781}" type="slidenum">
              <a:rPr lang="en-US" smtClean="0"/>
              <a:t>18</a:t>
            </a:fld>
            <a:endParaRPr lang="en-US" dirty="0"/>
          </a:p>
        </p:txBody>
      </p:sp>
      <p:pic>
        <p:nvPicPr>
          <p:cNvPr id="5" name="Picture 4">
            <a:extLst>
              <a:ext uri="{FF2B5EF4-FFF2-40B4-BE49-F238E27FC236}">
                <a16:creationId xmlns:a16="http://schemas.microsoft.com/office/drawing/2014/main" id="{D66DD9BE-D427-4271-A2CE-A74AF912D7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495861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en-GB" sz="3600" b="1" dirty="0"/>
              <a:t>AN</a:t>
            </a:r>
            <a:r>
              <a:rPr lang="tr-TR" sz="3600" b="1" dirty="0"/>
              <a:t>FIS </a:t>
            </a:r>
            <a:r>
              <a:rPr lang="tr-TR" sz="3600" b="1" dirty="0" err="1"/>
              <a:t>Modelling</a:t>
            </a:r>
            <a:r>
              <a:rPr lang="tr-TR" sz="3600" b="1" dirty="0"/>
              <a:t> in </a:t>
            </a:r>
            <a:r>
              <a:rPr lang="tr-TR" sz="3600" b="1" dirty="0" err="1"/>
              <a:t>Matlab</a:t>
            </a:r>
            <a:r>
              <a:rPr lang="tr-TR" sz="3600" b="1" dirty="0"/>
              <a:t> – </a:t>
            </a:r>
            <a:r>
              <a:rPr lang="tr-TR" sz="3600" b="1" dirty="0" err="1"/>
              <a:t>Performance</a:t>
            </a:r>
            <a:r>
              <a:rPr lang="tr-TR" sz="3600" b="1" dirty="0"/>
              <a:t> </a:t>
            </a:r>
            <a:r>
              <a:rPr lang="tr-TR" sz="3600" b="1" dirty="0" err="1"/>
              <a:t>Criteria</a:t>
            </a:r>
            <a:endParaRPr lang="en-GB" sz="3600" b="1" dirty="0"/>
          </a:p>
        </p:txBody>
      </p:sp>
      <p:sp>
        <p:nvSpPr>
          <p:cNvPr id="3" name="Subtitle 2">
            <a:extLst>
              <a:ext uri="{FF2B5EF4-FFF2-40B4-BE49-F238E27FC236}">
                <a16:creationId xmlns:a16="http://schemas.microsoft.com/office/drawing/2014/main" id="{0EA78B47-6491-4CEE-BEC7-FC2B664B5777}"/>
              </a:ext>
            </a:extLst>
          </p:cNvPr>
          <p:cNvSpPr>
            <a:spLocks noGrp="1"/>
          </p:cNvSpPr>
          <p:nvPr>
            <p:ph type="subTitle" idx="1"/>
          </p:nvPr>
        </p:nvSpPr>
        <p:spPr>
          <a:xfrm>
            <a:off x="1524000" y="1621793"/>
            <a:ext cx="9829800" cy="4548188"/>
          </a:xfrm>
        </p:spPr>
        <p:txBody>
          <a:bodyPr>
            <a:normAutofit fontScale="70000" lnSpcReduction="20000"/>
          </a:bodyPr>
          <a:lstStyle/>
          <a:p>
            <a:pPr algn="l"/>
            <a:r>
              <a:rPr lang="en-US" dirty="0"/>
              <a:t>In order to evaluate the performance of a method in prediction, several criteria are calculated</a:t>
            </a:r>
            <a:r>
              <a:rPr lang="tr-TR" dirty="0"/>
              <a:t> </a:t>
            </a:r>
            <a:r>
              <a:rPr lang="tr-TR" dirty="0" err="1"/>
              <a:t>which</a:t>
            </a:r>
            <a:r>
              <a:rPr lang="tr-TR" dirty="0"/>
              <a:t> </a:t>
            </a:r>
            <a:r>
              <a:rPr lang="en-US" dirty="0"/>
              <a:t>are </a:t>
            </a:r>
            <a:r>
              <a:rPr lang="en-US" b="1" dirty="0"/>
              <a:t>the correlation coefficient</a:t>
            </a:r>
            <a:r>
              <a:rPr lang="en-US" dirty="0"/>
              <a:t> (R), </a:t>
            </a:r>
            <a:r>
              <a:rPr lang="en-US" b="1" dirty="0"/>
              <a:t>the root mean square error </a:t>
            </a:r>
            <a:r>
              <a:rPr lang="en-US" dirty="0"/>
              <a:t>(RMSE), and the </a:t>
            </a:r>
            <a:r>
              <a:rPr lang="en-US" b="1" dirty="0"/>
              <a:t>accuracy</a:t>
            </a:r>
            <a:r>
              <a:rPr lang="en-US" dirty="0"/>
              <a:t>. </a:t>
            </a:r>
            <a:endParaRPr lang="tr-TR" dirty="0"/>
          </a:p>
          <a:p>
            <a:pPr marL="342900" indent="-342900" algn="l">
              <a:buFont typeface="Arial" panose="020B0604020202020204" pitchFamily="34" charset="0"/>
              <a:buChar char="•"/>
            </a:pPr>
            <a:r>
              <a:rPr lang="en-US" b="1" dirty="0"/>
              <a:t>R</a:t>
            </a:r>
            <a:r>
              <a:rPr lang="en-US" dirty="0"/>
              <a:t> evaluates the strength of the relationship between the experimental and predicted result</a:t>
            </a:r>
            <a:r>
              <a:rPr lang="tr-TR" dirty="0"/>
              <a:t> </a:t>
            </a:r>
            <a:r>
              <a:rPr lang="en-US" dirty="0"/>
              <a:t>(Najafi et al., 2016)</a:t>
            </a:r>
            <a:r>
              <a:rPr lang="tr-TR" dirty="0"/>
              <a:t>:</a:t>
            </a:r>
            <a:r>
              <a:rPr lang="en-US" dirty="0"/>
              <a:t> </a:t>
            </a:r>
            <a:endParaRPr lang="tr-TR" dirty="0"/>
          </a:p>
          <a:p>
            <a:r>
              <a:rPr lang="en-GB" dirty="0"/>
              <a:t>𝑅(𝑎,𝑝)</a:t>
            </a:r>
            <a:r>
              <a:rPr lang="tr-TR" dirty="0"/>
              <a:t> </a:t>
            </a:r>
            <a:r>
              <a:rPr lang="en-GB" dirty="0"/>
              <a:t>=</a:t>
            </a:r>
            <a:r>
              <a:rPr lang="tr-TR" dirty="0"/>
              <a:t> </a:t>
            </a:r>
            <a:r>
              <a:rPr lang="en-GB" dirty="0"/>
              <a:t>𝑐𝑜𝑣(𝑎,𝑝)</a:t>
            </a:r>
            <a:r>
              <a:rPr lang="tr-TR" dirty="0"/>
              <a:t> </a:t>
            </a:r>
            <a:r>
              <a:rPr lang="tr-TR" sz="2900" dirty="0"/>
              <a:t>/ </a:t>
            </a:r>
            <a:r>
              <a:rPr lang="en-GB" dirty="0"/>
              <a:t>√</a:t>
            </a:r>
            <a:r>
              <a:rPr lang="tr-TR" dirty="0"/>
              <a:t>(</a:t>
            </a:r>
            <a:r>
              <a:rPr lang="en-GB" dirty="0"/>
              <a:t>𝑐𝑜𝑣(𝑎,𝑎)𝑐𝑜𝑣(𝑝,𝑝</a:t>
            </a:r>
            <a:r>
              <a:rPr lang="tr-TR" dirty="0"/>
              <a:t>))</a:t>
            </a:r>
          </a:p>
          <a:p>
            <a:r>
              <a:rPr lang="en-US" dirty="0"/>
              <a:t>where 𝑐𝑜𝑣(𝑎,𝑝) is the covariance between sets 𝑎 and 𝑝. 𝑎 and 𝑝 denote the actual output and forecasted output sets, individually (</a:t>
            </a:r>
            <a:r>
              <a:rPr lang="en-US" dirty="0" err="1"/>
              <a:t>Sayin</a:t>
            </a:r>
            <a:r>
              <a:rPr lang="en-US" dirty="0"/>
              <a:t> et al., 2007). </a:t>
            </a:r>
            <a:endParaRPr lang="tr-TR" dirty="0"/>
          </a:p>
          <a:p>
            <a:pPr algn="l"/>
            <a:endParaRPr lang="en-US" dirty="0"/>
          </a:p>
          <a:p>
            <a:pPr marL="342900" indent="-342900" algn="l">
              <a:buFont typeface="Arial" panose="020B0604020202020204" pitchFamily="34" charset="0"/>
              <a:buChar char="•"/>
            </a:pPr>
            <a:r>
              <a:rPr lang="en-US" b="1" dirty="0"/>
              <a:t>RMSE</a:t>
            </a:r>
            <a:r>
              <a:rPr lang="en-US" dirty="0"/>
              <a:t> is determined as follows:</a:t>
            </a:r>
            <a:endParaRPr lang="tr-TR" dirty="0"/>
          </a:p>
          <a:p>
            <a:r>
              <a:rPr lang="el-GR" dirty="0"/>
              <a:t>𝑅𝑀𝑆𝐸=√</a:t>
            </a:r>
            <a:r>
              <a:rPr lang="tr-TR" dirty="0"/>
              <a:t>(</a:t>
            </a:r>
            <a:r>
              <a:rPr lang="el-GR" dirty="0"/>
              <a:t>Σ</a:t>
            </a:r>
            <a:r>
              <a:rPr lang="tr-TR" dirty="0"/>
              <a:t>(</a:t>
            </a:r>
            <a:r>
              <a:rPr lang="el-GR" dirty="0"/>
              <a:t>(𝑎𝑖−𝑝𝑖)</a:t>
            </a:r>
            <a:r>
              <a:rPr lang="tr-TR" dirty="0"/>
              <a:t>^</a:t>
            </a:r>
            <a:r>
              <a:rPr lang="el-GR" dirty="0"/>
              <a:t>2</a:t>
            </a:r>
            <a:r>
              <a:rPr lang="tr-TR" dirty="0"/>
              <a:t>)/n)</a:t>
            </a:r>
          </a:p>
          <a:p>
            <a:r>
              <a:rPr lang="en-US" dirty="0"/>
              <a:t>where 𝑛 is the number of the points in the data set. </a:t>
            </a:r>
          </a:p>
          <a:p>
            <a:pPr algn="l"/>
            <a:endParaRPr lang="tr-TR" dirty="0"/>
          </a:p>
          <a:p>
            <a:pPr marL="342900" indent="-342900" algn="l">
              <a:buFont typeface="Arial" panose="020B0604020202020204" pitchFamily="34" charset="0"/>
              <a:buChar char="•"/>
            </a:pPr>
            <a:r>
              <a:rPr lang="en-US" b="1" dirty="0"/>
              <a:t>Accuracy</a:t>
            </a:r>
            <a:r>
              <a:rPr lang="en-US" dirty="0"/>
              <a:t>, a simple representation of prediction performance (Widodo &amp; Yang, 2011), is calculated as follows: </a:t>
            </a:r>
            <a:endParaRPr lang="tr-TR" dirty="0"/>
          </a:p>
          <a:p>
            <a:r>
              <a:rPr lang="en-GB" dirty="0"/>
              <a:t>𝐴𝑐𝑐𝑢𝑟𝑎𝑐𝑦</a:t>
            </a:r>
            <a:r>
              <a:rPr lang="tr-TR" dirty="0"/>
              <a:t> </a:t>
            </a:r>
            <a:r>
              <a:rPr lang="en-GB" dirty="0"/>
              <a:t>=</a:t>
            </a:r>
            <a:r>
              <a:rPr lang="tr-TR" dirty="0"/>
              <a:t> 100.</a:t>
            </a:r>
            <a:r>
              <a:rPr lang="en-GB" dirty="0"/>
              <a:t>(𝑎𝑖−𝑝𝑖</a:t>
            </a:r>
            <a:r>
              <a:rPr lang="tr-TR" dirty="0"/>
              <a:t>)/</a:t>
            </a:r>
            <a:r>
              <a:rPr lang="en-GB" dirty="0"/>
              <a:t>𝑎𝑖 </a:t>
            </a:r>
            <a:endParaRPr lang="tr-TR" dirty="0"/>
          </a:p>
          <a:p>
            <a:r>
              <a:rPr lang="en-US" dirty="0"/>
              <a:t>where 𝑎𝑖 is the actual value and 𝑝𝑖 is the forecasting value, namely simulation results in our study. </a:t>
            </a:r>
          </a:p>
        </p:txBody>
      </p:sp>
      <p:sp>
        <p:nvSpPr>
          <p:cNvPr id="7" name="Slide Number Placeholder 6">
            <a:extLst>
              <a:ext uri="{FF2B5EF4-FFF2-40B4-BE49-F238E27FC236}">
                <a16:creationId xmlns:a16="http://schemas.microsoft.com/office/drawing/2014/main" id="{A03CA3A5-09D4-4A9B-9E7F-7901A820FA2D}"/>
              </a:ext>
            </a:extLst>
          </p:cNvPr>
          <p:cNvSpPr>
            <a:spLocks noGrp="1"/>
          </p:cNvSpPr>
          <p:nvPr>
            <p:ph type="sldNum" sz="quarter" idx="12"/>
          </p:nvPr>
        </p:nvSpPr>
        <p:spPr/>
        <p:txBody>
          <a:bodyPr/>
          <a:lstStyle/>
          <a:p>
            <a:fld id="{16FFD6A8-9D33-43CB-AE1C-05B5338F7781}" type="slidenum">
              <a:rPr lang="en-US" smtClean="0"/>
              <a:t>19</a:t>
            </a:fld>
            <a:endParaRPr lang="en-US" dirty="0"/>
          </a:p>
        </p:txBody>
      </p:sp>
      <p:pic>
        <p:nvPicPr>
          <p:cNvPr id="5" name="Picture 4">
            <a:extLst>
              <a:ext uri="{FF2B5EF4-FFF2-40B4-BE49-F238E27FC236}">
                <a16:creationId xmlns:a16="http://schemas.microsoft.com/office/drawing/2014/main" id="{48DC48F2-3E0A-4830-9371-0DD4F3681C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1461138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tr-TR" sz="3600" b="1" dirty="0"/>
              <a:t>INDEX</a:t>
            </a:r>
            <a:endParaRPr lang="en-GB" sz="3600" b="1" dirty="0"/>
          </a:p>
        </p:txBody>
      </p:sp>
      <p:sp>
        <p:nvSpPr>
          <p:cNvPr id="3" name="Subtitle 2">
            <a:extLst>
              <a:ext uri="{FF2B5EF4-FFF2-40B4-BE49-F238E27FC236}">
                <a16:creationId xmlns:a16="http://schemas.microsoft.com/office/drawing/2014/main" id="{0EA78B47-6491-4CEE-BEC7-FC2B664B5777}"/>
              </a:ext>
            </a:extLst>
          </p:cNvPr>
          <p:cNvSpPr>
            <a:spLocks noGrp="1"/>
          </p:cNvSpPr>
          <p:nvPr>
            <p:ph type="subTitle" idx="1"/>
          </p:nvPr>
        </p:nvSpPr>
        <p:spPr>
          <a:xfrm>
            <a:off x="1524000" y="1524000"/>
            <a:ext cx="9144000" cy="4371474"/>
          </a:xfrm>
        </p:spPr>
        <p:txBody>
          <a:bodyPr>
            <a:normAutofit/>
          </a:bodyPr>
          <a:lstStyle/>
          <a:p>
            <a:pPr marL="457200" indent="-457200" algn="l">
              <a:buAutoNum type="arabicPeriod"/>
            </a:pPr>
            <a:endParaRPr lang="tr-TR" dirty="0"/>
          </a:p>
          <a:p>
            <a:pPr marL="457200" indent="-457200" algn="l">
              <a:buAutoNum type="arabicPeriod"/>
            </a:pPr>
            <a:r>
              <a:rPr lang="tr-TR" dirty="0" err="1"/>
              <a:t>Soft</a:t>
            </a:r>
            <a:r>
              <a:rPr lang="tr-TR" dirty="0"/>
              <a:t> Computing</a:t>
            </a:r>
          </a:p>
          <a:p>
            <a:pPr marL="457200" indent="-457200" algn="l">
              <a:buAutoNum type="arabicPeriod"/>
            </a:pPr>
            <a:r>
              <a:rPr lang="tr-TR" dirty="0"/>
              <a:t>ANN</a:t>
            </a:r>
          </a:p>
          <a:p>
            <a:pPr marL="457200" indent="-457200" algn="l">
              <a:buAutoNum type="arabicPeriod"/>
            </a:pPr>
            <a:r>
              <a:rPr lang="tr-TR" dirty="0"/>
              <a:t>ANFIS</a:t>
            </a:r>
          </a:p>
          <a:p>
            <a:pPr marL="457200" indent="-457200" algn="l">
              <a:buAutoNum type="arabicPeriod"/>
            </a:pPr>
            <a:r>
              <a:rPr lang="tr-TR" dirty="0"/>
              <a:t>ANFIS </a:t>
            </a:r>
            <a:r>
              <a:rPr lang="tr-TR" dirty="0" err="1"/>
              <a:t>Modelling</a:t>
            </a:r>
            <a:r>
              <a:rPr lang="tr-TR" dirty="0"/>
              <a:t> in </a:t>
            </a:r>
            <a:r>
              <a:rPr lang="tr-TR" dirty="0" err="1"/>
              <a:t>Matlab</a:t>
            </a:r>
            <a:endParaRPr lang="tr-TR" dirty="0"/>
          </a:p>
          <a:p>
            <a:pPr lvl="1" algn="l"/>
            <a:r>
              <a:rPr lang="tr-TR" sz="2400" dirty="0"/>
              <a:t>4.1. </a:t>
            </a:r>
            <a:r>
              <a:rPr lang="tr-TR" sz="2400" dirty="0" err="1"/>
              <a:t>Inputs</a:t>
            </a:r>
            <a:endParaRPr lang="tr-TR" sz="2400" dirty="0"/>
          </a:p>
          <a:p>
            <a:pPr lvl="1" algn="l"/>
            <a:r>
              <a:rPr lang="tr-TR" sz="2400" dirty="0"/>
              <a:t>4.2. </a:t>
            </a:r>
            <a:r>
              <a:rPr lang="tr-TR" sz="2400" dirty="0" err="1"/>
              <a:t>Outputs</a:t>
            </a:r>
            <a:endParaRPr lang="tr-TR" sz="2400" dirty="0"/>
          </a:p>
          <a:p>
            <a:pPr marL="457200" indent="-457200" algn="l">
              <a:buAutoNum type="arabicPeriod"/>
            </a:pPr>
            <a:r>
              <a:rPr lang="tr-TR" dirty="0" err="1"/>
              <a:t>Performance</a:t>
            </a:r>
            <a:r>
              <a:rPr lang="tr-TR" dirty="0"/>
              <a:t> </a:t>
            </a:r>
            <a:r>
              <a:rPr lang="tr-TR" dirty="0" err="1"/>
              <a:t>Criteria</a:t>
            </a:r>
            <a:endParaRPr lang="tr-TR" dirty="0"/>
          </a:p>
          <a:p>
            <a:pPr marL="457200" indent="-457200" algn="l">
              <a:buAutoNum type="arabicPeriod"/>
            </a:pPr>
            <a:r>
              <a:rPr lang="tr-TR" dirty="0" err="1"/>
              <a:t>References</a:t>
            </a:r>
            <a:endParaRPr lang="tr-TR" dirty="0"/>
          </a:p>
          <a:p>
            <a:pPr marL="457200" indent="-457200" algn="l">
              <a:buAutoNum type="arabicPeriod"/>
            </a:pPr>
            <a:endParaRPr lang="en-US" dirty="0"/>
          </a:p>
        </p:txBody>
      </p:sp>
      <p:sp>
        <p:nvSpPr>
          <p:cNvPr id="4" name="Slide Number Placeholder 3">
            <a:extLst>
              <a:ext uri="{FF2B5EF4-FFF2-40B4-BE49-F238E27FC236}">
                <a16:creationId xmlns:a16="http://schemas.microsoft.com/office/drawing/2014/main" id="{F3635858-D9DB-43B7-B947-C74391A70F72}"/>
              </a:ext>
            </a:extLst>
          </p:cNvPr>
          <p:cNvSpPr>
            <a:spLocks noGrp="1"/>
          </p:cNvSpPr>
          <p:nvPr>
            <p:ph type="sldNum" sz="quarter" idx="12"/>
          </p:nvPr>
        </p:nvSpPr>
        <p:spPr/>
        <p:txBody>
          <a:bodyPr/>
          <a:lstStyle/>
          <a:p>
            <a:fld id="{16FFD6A8-9D33-43CB-AE1C-05B5338F7781}" type="slidenum">
              <a:rPr lang="en-US" smtClean="0"/>
              <a:t>2</a:t>
            </a:fld>
            <a:endParaRPr lang="en-US"/>
          </a:p>
        </p:txBody>
      </p:sp>
      <p:pic>
        <p:nvPicPr>
          <p:cNvPr id="5" name="Picture 4">
            <a:extLst>
              <a:ext uri="{FF2B5EF4-FFF2-40B4-BE49-F238E27FC236}">
                <a16:creationId xmlns:a16="http://schemas.microsoft.com/office/drawing/2014/main" id="{C64E70B4-B6E2-4DD5-80C2-30865B19C0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42785856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tr-TR" sz="3600" b="1" dirty="0" err="1"/>
              <a:t>Comparison</a:t>
            </a:r>
            <a:r>
              <a:rPr lang="tr-TR" sz="3600" b="1" dirty="0"/>
              <a:t> of </a:t>
            </a:r>
            <a:r>
              <a:rPr lang="tr-TR" sz="3600" b="1" dirty="0" err="1"/>
              <a:t>Several</a:t>
            </a:r>
            <a:r>
              <a:rPr lang="tr-TR" sz="3600" b="1" dirty="0"/>
              <a:t> </a:t>
            </a:r>
            <a:r>
              <a:rPr lang="tr-TR" sz="3600" b="1" dirty="0" err="1"/>
              <a:t>Computations</a:t>
            </a:r>
            <a:endParaRPr lang="en-GB" sz="3600" b="1" dirty="0"/>
          </a:p>
        </p:txBody>
      </p:sp>
      <p:sp>
        <p:nvSpPr>
          <p:cNvPr id="3" name="Subtitle 2">
            <a:extLst>
              <a:ext uri="{FF2B5EF4-FFF2-40B4-BE49-F238E27FC236}">
                <a16:creationId xmlns:a16="http://schemas.microsoft.com/office/drawing/2014/main" id="{0EA78B47-6491-4CEE-BEC7-FC2B664B5777}"/>
              </a:ext>
            </a:extLst>
          </p:cNvPr>
          <p:cNvSpPr>
            <a:spLocks noGrp="1"/>
          </p:cNvSpPr>
          <p:nvPr>
            <p:ph type="subTitle" idx="1"/>
          </p:nvPr>
        </p:nvSpPr>
        <p:spPr>
          <a:xfrm>
            <a:off x="8155620" y="5780348"/>
            <a:ext cx="2444318" cy="335833"/>
          </a:xfrm>
        </p:spPr>
        <p:txBody>
          <a:bodyPr>
            <a:normAutofit/>
          </a:bodyPr>
          <a:lstStyle/>
          <a:p>
            <a:pPr algn="l"/>
            <a:r>
              <a:rPr lang="tr-TR" sz="1600" dirty="0"/>
              <a:t>Source: </a:t>
            </a:r>
            <a:r>
              <a:rPr lang="en-US" sz="1600" dirty="0"/>
              <a:t>Najafi et al., 2016</a:t>
            </a:r>
          </a:p>
        </p:txBody>
      </p:sp>
      <p:sp>
        <p:nvSpPr>
          <p:cNvPr id="7" name="Slide Number Placeholder 6">
            <a:extLst>
              <a:ext uri="{FF2B5EF4-FFF2-40B4-BE49-F238E27FC236}">
                <a16:creationId xmlns:a16="http://schemas.microsoft.com/office/drawing/2014/main" id="{A03CA3A5-09D4-4A9B-9E7F-7901A820FA2D}"/>
              </a:ext>
            </a:extLst>
          </p:cNvPr>
          <p:cNvSpPr>
            <a:spLocks noGrp="1"/>
          </p:cNvSpPr>
          <p:nvPr>
            <p:ph type="sldNum" sz="quarter" idx="12"/>
          </p:nvPr>
        </p:nvSpPr>
        <p:spPr/>
        <p:txBody>
          <a:bodyPr/>
          <a:lstStyle/>
          <a:p>
            <a:fld id="{16FFD6A8-9D33-43CB-AE1C-05B5338F7781}" type="slidenum">
              <a:rPr lang="en-US" smtClean="0"/>
              <a:t>20</a:t>
            </a:fld>
            <a:endParaRPr lang="en-US" dirty="0"/>
          </a:p>
        </p:txBody>
      </p:sp>
      <p:pic>
        <p:nvPicPr>
          <p:cNvPr id="5" name="Picture 4">
            <a:extLst>
              <a:ext uri="{FF2B5EF4-FFF2-40B4-BE49-F238E27FC236}">
                <a16:creationId xmlns:a16="http://schemas.microsoft.com/office/drawing/2014/main" id="{48DC48F2-3E0A-4830-9371-0DD4F3681C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pic>
        <p:nvPicPr>
          <p:cNvPr id="4" name="Picture 3">
            <a:extLst>
              <a:ext uri="{FF2B5EF4-FFF2-40B4-BE49-F238E27FC236}">
                <a16:creationId xmlns:a16="http://schemas.microsoft.com/office/drawing/2014/main" id="{423B1C6D-95D0-4432-843E-BB82880D7D2A}"/>
              </a:ext>
            </a:extLst>
          </p:cNvPr>
          <p:cNvPicPr>
            <a:picLocks noChangeAspect="1"/>
          </p:cNvPicPr>
          <p:nvPr/>
        </p:nvPicPr>
        <p:blipFill>
          <a:blip r:embed="rId4"/>
          <a:stretch>
            <a:fillRect/>
          </a:stretch>
        </p:blipFill>
        <p:spPr>
          <a:xfrm>
            <a:off x="1999562" y="3146728"/>
            <a:ext cx="8437618" cy="2300585"/>
          </a:xfrm>
          <a:prstGeom prst="rect">
            <a:avLst/>
          </a:prstGeom>
        </p:spPr>
      </p:pic>
      <p:sp>
        <p:nvSpPr>
          <p:cNvPr id="8" name="Subtitle 2">
            <a:extLst>
              <a:ext uri="{FF2B5EF4-FFF2-40B4-BE49-F238E27FC236}">
                <a16:creationId xmlns:a16="http://schemas.microsoft.com/office/drawing/2014/main" id="{22914365-003D-47B8-9543-5C13D045E122}"/>
              </a:ext>
            </a:extLst>
          </p:cNvPr>
          <p:cNvSpPr txBox="1">
            <a:spLocks/>
          </p:cNvSpPr>
          <p:nvPr/>
        </p:nvSpPr>
        <p:spPr>
          <a:xfrm>
            <a:off x="1658645" y="6145474"/>
            <a:ext cx="3527394" cy="393438"/>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dirty="0"/>
              <a:t>MRE: </a:t>
            </a:r>
            <a:r>
              <a:rPr lang="en-US" dirty="0"/>
              <a:t>Mean Relative Estimation Error (MRE) </a:t>
            </a:r>
          </a:p>
        </p:txBody>
      </p:sp>
      <p:sp>
        <p:nvSpPr>
          <p:cNvPr id="9" name="Subtitle 2">
            <a:extLst>
              <a:ext uri="{FF2B5EF4-FFF2-40B4-BE49-F238E27FC236}">
                <a16:creationId xmlns:a16="http://schemas.microsoft.com/office/drawing/2014/main" id="{8AECBCE1-493C-47C3-934F-A1CEE1B0C8FE}"/>
              </a:ext>
            </a:extLst>
          </p:cNvPr>
          <p:cNvSpPr txBox="1">
            <a:spLocks/>
          </p:cNvSpPr>
          <p:nvPr/>
        </p:nvSpPr>
        <p:spPr>
          <a:xfrm>
            <a:off x="1523999" y="1759335"/>
            <a:ext cx="8913181" cy="1139581"/>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dirty="0"/>
              <a:t>I</a:t>
            </a:r>
            <a:r>
              <a:rPr lang="en-US" dirty="0"/>
              <a:t>t</a:t>
            </a:r>
            <a:r>
              <a:rPr lang="tr-TR" dirty="0"/>
              <a:t> is</a:t>
            </a:r>
            <a:r>
              <a:rPr lang="en-US" dirty="0"/>
              <a:t> observed that </a:t>
            </a:r>
            <a:r>
              <a:rPr lang="en-US" b="1" dirty="0"/>
              <a:t>ANFIS</a:t>
            </a:r>
            <a:r>
              <a:rPr lang="en-US" dirty="0"/>
              <a:t> had better performances than the </a:t>
            </a:r>
            <a:r>
              <a:rPr lang="tr-TR" b="1" dirty="0"/>
              <a:t>ANN</a:t>
            </a:r>
            <a:r>
              <a:rPr lang="tr-TR" dirty="0"/>
              <a:t> </a:t>
            </a:r>
            <a:r>
              <a:rPr lang="tr-TR" dirty="0" err="1"/>
              <a:t>methods</a:t>
            </a:r>
            <a:r>
              <a:rPr lang="tr-TR" dirty="0"/>
              <a:t> (</a:t>
            </a:r>
            <a:r>
              <a:rPr lang="tr-TR" dirty="0" err="1"/>
              <a:t>both</a:t>
            </a:r>
            <a:r>
              <a:rPr lang="tr-TR" dirty="0"/>
              <a:t> </a:t>
            </a:r>
            <a:r>
              <a:rPr lang="en-GB" dirty="0" err="1"/>
              <a:t>multi layer</a:t>
            </a:r>
            <a:r>
              <a:rPr lang="en-GB" dirty="0"/>
              <a:t> perceptron </a:t>
            </a:r>
            <a:r>
              <a:rPr lang="en-US" b="1" dirty="0"/>
              <a:t>MLP</a:t>
            </a:r>
            <a:r>
              <a:rPr lang="en-US" dirty="0"/>
              <a:t> and </a:t>
            </a:r>
            <a:r>
              <a:rPr lang="en-GB" dirty="0"/>
              <a:t>radial basis function </a:t>
            </a:r>
            <a:r>
              <a:rPr lang="en-US" b="1" dirty="0"/>
              <a:t>RBF</a:t>
            </a:r>
            <a:r>
              <a:rPr lang="tr-TR" dirty="0"/>
              <a:t>)</a:t>
            </a:r>
            <a:r>
              <a:rPr lang="en-US" dirty="0"/>
              <a:t> and</a:t>
            </a:r>
            <a:r>
              <a:rPr lang="tr-TR" dirty="0"/>
              <a:t> </a:t>
            </a:r>
            <a:r>
              <a:rPr lang="en-GB" dirty="0"/>
              <a:t>support vector machine </a:t>
            </a:r>
            <a:r>
              <a:rPr lang="tr-TR" dirty="0"/>
              <a:t>(</a:t>
            </a:r>
            <a:r>
              <a:rPr lang="en-US" b="1" dirty="0"/>
              <a:t>SVM</a:t>
            </a:r>
            <a:r>
              <a:rPr lang="tr-TR" dirty="0"/>
              <a:t>)</a:t>
            </a:r>
            <a:r>
              <a:rPr lang="en-US" dirty="0"/>
              <a:t> in the prediction of the </a:t>
            </a:r>
            <a:r>
              <a:rPr lang="en-US" b="1" dirty="0"/>
              <a:t>engine performance </a:t>
            </a:r>
            <a:r>
              <a:rPr lang="en-US" dirty="0"/>
              <a:t>and </a:t>
            </a:r>
            <a:r>
              <a:rPr lang="en-US" b="1" dirty="0"/>
              <a:t>exhaust emissions</a:t>
            </a:r>
            <a:r>
              <a:rPr lang="en-US" dirty="0"/>
              <a:t>. </a:t>
            </a:r>
          </a:p>
        </p:txBody>
      </p:sp>
    </p:spTree>
    <p:extLst>
      <p:ext uri="{BB962C8B-B14F-4D97-AF65-F5344CB8AC3E}">
        <p14:creationId xmlns:p14="http://schemas.microsoft.com/office/powerpoint/2010/main" val="2548287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tr-TR" sz="3600" b="1" dirty="0"/>
              <a:t>REFERENCES</a:t>
            </a:r>
            <a:endParaRPr lang="en-GB" sz="3600" b="1" dirty="0"/>
          </a:p>
        </p:txBody>
      </p:sp>
      <p:sp>
        <p:nvSpPr>
          <p:cNvPr id="3" name="Subtitle 2">
            <a:extLst>
              <a:ext uri="{FF2B5EF4-FFF2-40B4-BE49-F238E27FC236}">
                <a16:creationId xmlns:a16="http://schemas.microsoft.com/office/drawing/2014/main" id="{0EA78B47-6491-4CEE-BEC7-FC2B664B5777}"/>
              </a:ext>
            </a:extLst>
          </p:cNvPr>
          <p:cNvSpPr>
            <a:spLocks noGrp="1"/>
          </p:cNvSpPr>
          <p:nvPr>
            <p:ph type="subTitle" idx="1"/>
          </p:nvPr>
        </p:nvSpPr>
        <p:spPr>
          <a:xfrm>
            <a:off x="1524000" y="1838659"/>
            <a:ext cx="9990338" cy="4042611"/>
          </a:xfrm>
        </p:spPr>
        <p:txBody>
          <a:bodyPr>
            <a:normAutofit fontScale="92500" lnSpcReduction="10000"/>
          </a:bodyPr>
          <a:lstStyle/>
          <a:p>
            <a:pPr marL="285750" indent="-285750" algn="l">
              <a:buFont typeface="Arial" panose="020B0604020202020204" pitchFamily="34" charset="0"/>
              <a:buChar char="•"/>
            </a:pPr>
            <a:r>
              <a:rPr lang="en-US" sz="1500" dirty="0"/>
              <a:t>Das, S. K., Kumar, A., Das, B., &amp; </a:t>
            </a:r>
            <a:r>
              <a:rPr lang="en-US" sz="1500" dirty="0" err="1"/>
              <a:t>Burnwal</a:t>
            </a:r>
            <a:r>
              <a:rPr lang="en-US" sz="1500" dirty="0"/>
              <a:t>, A. P. (2013). On soft computing techniques in various areas. Int</a:t>
            </a:r>
            <a:r>
              <a:rPr lang="tr-TR" sz="1500" dirty="0"/>
              <a:t>.</a:t>
            </a:r>
            <a:r>
              <a:rPr lang="en-US" sz="1500" dirty="0"/>
              <a:t> J</a:t>
            </a:r>
            <a:r>
              <a:rPr lang="tr-TR" sz="1500" dirty="0"/>
              <a:t>.</a:t>
            </a:r>
            <a:r>
              <a:rPr lang="en-US" sz="1500" dirty="0"/>
              <a:t> Inform</a:t>
            </a:r>
            <a:r>
              <a:rPr lang="tr-TR" sz="1500" dirty="0"/>
              <a:t>.</a:t>
            </a:r>
            <a:r>
              <a:rPr lang="en-US" sz="1500" dirty="0"/>
              <a:t> Tech</a:t>
            </a:r>
            <a:r>
              <a:rPr lang="tr-TR" sz="1500" dirty="0"/>
              <a:t>.</a:t>
            </a:r>
            <a:r>
              <a:rPr lang="en-US" sz="1500" dirty="0"/>
              <a:t> Com</a:t>
            </a:r>
            <a:r>
              <a:rPr lang="tr-TR" sz="1500" dirty="0"/>
              <a:t>.</a:t>
            </a:r>
            <a:r>
              <a:rPr lang="en-US" sz="1500" dirty="0"/>
              <a:t> Sci</a:t>
            </a:r>
            <a:r>
              <a:rPr lang="tr-TR" sz="1500" dirty="0"/>
              <a:t>.</a:t>
            </a:r>
            <a:r>
              <a:rPr lang="en-US" sz="1500" dirty="0"/>
              <a:t>, 3, 59-68. </a:t>
            </a:r>
            <a:endParaRPr lang="tr-TR" sz="1500" dirty="0"/>
          </a:p>
          <a:p>
            <a:pPr marL="285750" indent="-285750" algn="l">
              <a:buFont typeface="Arial" panose="020B0604020202020204" pitchFamily="34" charset="0"/>
              <a:buChar char="•"/>
            </a:pPr>
            <a:r>
              <a:rPr lang="en-US" sz="1500" dirty="0"/>
              <a:t>Jang, J. (1993). ANFIS: Adaptive network-based fuzzy inference systems. IEEE Transactions on Systems, Man, and Cybernetics 23, 665-685. </a:t>
            </a:r>
            <a:endParaRPr lang="tr-TR" sz="1500" dirty="0"/>
          </a:p>
          <a:p>
            <a:pPr marL="285750" indent="-285750" algn="l">
              <a:buFont typeface="Arial" panose="020B0604020202020204" pitchFamily="34" charset="0"/>
              <a:buChar char="•"/>
            </a:pPr>
            <a:r>
              <a:rPr lang="en-GB" sz="1500" dirty="0"/>
              <a:t>Lee, S., Howlett, R., </a:t>
            </a:r>
            <a:r>
              <a:rPr lang="en-GB" sz="1500" dirty="0" err="1"/>
              <a:t>Crua</a:t>
            </a:r>
            <a:r>
              <a:rPr lang="en-GB" sz="1500" dirty="0"/>
              <a:t>, C., &amp; Walters, S. (2007). Fuzzy logic and neuro-fuzzy modelling of diesel spray penetration: A comparative study . Journal of Intelligent &amp; Fuzzy Systems 18, 43-56. </a:t>
            </a:r>
            <a:endParaRPr lang="tr-TR" sz="1500" dirty="0"/>
          </a:p>
          <a:p>
            <a:pPr marL="285750" indent="-285750" algn="l">
              <a:buFont typeface="Arial" panose="020B0604020202020204" pitchFamily="34" charset="0"/>
              <a:buChar char="•"/>
            </a:pPr>
            <a:r>
              <a:rPr lang="en-US" sz="1500" dirty="0" err="1"/>
              <a:t>Mathworks</a:t>
            </a:r>
            <a:r>
              <a:rPr lang="en-US" sz="1500" dirty="0"/>
              <a:t>. (2016). ANN. Retrieved from http://www.mathworks.com/help/nnet/gs/neural-networks-overview.html </a:t>
            </a:r>
            <a:endParaRPr lang="tr-TR" sz="1500" dirty="0"/>
          </a:p>
          <a:p>
            <a:pPr marL="285750" indent="-285750" algn="l">
              <a:buFont typeface="Arial" panose="020B0604020202020204" pitchFamily="34" charset="0"/>
              <a:buChar char="•"/>
            </a:pPr>
            <a:r>
              <a:rPr lang="en-GB" sz="1500" dirty="0"/>
              <a:t>Najafi, G., </a:t>
            </a:r>
            <a:r>
              <a:rPr lang="en-GB" sz="1500" dirty="0" err="1"/>
              <a:t>Ghobadian</a:t>
            </a:r>
            <a:r>
              <a:rPr lang="en-GB" sz="1500" dirty="0"/>
              <a:t>, B., </a:t>
            </a:r>
            <a:r>
              <a:rPr lang="en-GB" sz="1500" dirty="0" err="1"/>
              <a:t>Moosavian</a:t>
            </a:r>
            <a:r>
              <a:rPr lang="en-GB" sz="1500" dirty="0"/>
              <a:t>, A., </a:t>
            </a:r>
            <a:r>
              <a:rPr lang="en-GB" sz="1500" dirty="0" err="1"/>
              <a:t>Yusaf</a:t>
            </a:r>
            <a:r>
              <a:rPr lang="en-GB" sz="1500" dirty="0"/>
              <a:t>, T., </a:t>
            </a:r>
            <a:r>
              <a:rPr lang="en-GB" sz="1500" dirty="0" err="1"/>
              <a:t>Mamat</a:t>
            </a:r>
            <a:r>
              <a:rPr lang="en-GB" sz="1500" dirty="0"/>
              <a:t>, R., </a:t>
            </a:r>
            <a:r>
              <a:rPr lang="en-GB" sz="1500" dirty="0" err="1"/>
              <a:t>Kettner</a:t>
            </a:r>
            <a:r>
              <a:rPr lang="en-GB" sz="1500" dirty="0"/>
              <a:t>, M., &amp; Azmi, W. H. (2016). SVM and ANFIS for prediction of performance and exhaust emissions of a SI engine with gasoline–ethanol blended fuels. Applied Thermal Engineering, 95, 186-203. </a:t>
            </a:r>
            <a:endParaRPr lang="tr-TR" sz="1500" dirty="0"/>
          </a:p>
          <a:p>
            <a:pPr marL="285750" indent="-285750" algn="l">
              <a:buFont typeface="Arial" panose="020B0604020202020204" pitchFamily="34" charset="0"/>
              <a:buChar char="•"/>
            </a:pPr>
            <a:r>
              <a:rPr lang="en-GB" sz="1500" dirty="0" err="1"/>
              <a:t>Sayin</a:t>
            </a:r>
            <a:r>
              <a:rPr lang="en-GB" sz="1500" dirty="0"/>
              <a:t>, C., </a:t>
            </a:r>
            <a:r>
              <a:rPr lang="en-GB" sz="1500" dirty="0" err="1"/>
              <a:t>Ertunc</a:t>
            </a:r>
            <a:r>
              <a:rPr lang="en-GB" sz="1500" dirty="0"/>
              <a:t>, H. M., </a:t>
            </a:r>
            <a:r>
              <a:rPr lang="en-GB" sz="1500" dirty="0" err="1"/>
              <a:t>Hosoz</a:t>
            </a:r>
            <a:r>
              <a:rPr lang="en-GB" sz="1500" dirty="0"/>
              <a:t>, M., </a:t>
            </a:r>
            <a:r>
              <a:rPr lang="en-GB" sz="1500" dirty="0" err="1"/>
              <a:t>Kilicaslan</a:t>
            </a:r>
            <a:r>
              <a:rPr lang="en-GB" sz="1500" dirty="0"/>
              <a:t>, I., &amp; </a:t>
            </a:r>
            <a:r>
              <a:rPr lang="en-GB" sz="1500" dirty="0" err="1"/>
              <a:t>Canakci</a:t>
            </a:r>
            <a:r>
              <a:rPr lang="en-GB" sz="1500" dirty="0"/>
              <a:t>, M. (2007). Performance and exhaust emissions of a gasoline engine using artificial neural network. Appl. Therm. Eng. 27, 46-54. </a:t>
            </a:r>
            <a:endParaRPr lang="tr-TR" sz="1500" dirty="0"/>
          </a:p>
          <a:p>
            <a:pPr marL="285750" indent="-285750" algn="l">
              <a:buFont typeface="Arial" panose="020B0604020202020204" pitchFamily="34" charset="0"/>
              <a:buChar char="•"/>
            </a:pPr>
            <a:r>
              <a:rPr lang="en-GB" sz="1500" dirty="0" err="1"/>
              <a:t>Taghavifar</a:t>
            </a:r>
            <a:r>
              <a:rPr lang="en-GB" sz="1500" dirty="0"/>
              <a:t>, H., </a:t>
            </a:r>
            <a:r>
              <a:rPr lang="en-GB" sz="1500" dirty="0" err="1"/>
              <a:t>Khalilarya</a:t>
            </a:r>
            <a:r>
              <a:rPr lang="en-GB" sz="1500" dirty="0"/>
              <a:t>, S., &amp; </a:t>
            </a:r>
            <a:r>
              <a:rPr lang="en-GB" sz="1500" dirty="0" err="1"/>
              <a:t>Jafarmadar</a:t>
            </a:r>
            <a:r>
              <a:rPr lang="en-GB" sz="1500" dirty="0"/>
              <a:t>, S. (2014). Diesel engine spray characteristics prediction with hybridized artificial neural network optimized by genetic algorithm. Energy, 71, 656-664. </a:t>
            </a:r>
            <a:endParaRPr lang="tr-TR" sz="1500" dirty="0"/>
          </a:p>
          <a:p>
            <a:pPr marL="285750" indent="-285750" algn="l">
              <a:buFont typeface="Arial" panose="020B0604020202020204" pitchFamily="34" charset="0"/>
              <a:buChar char="•"/>
            </a:pPr>
            <a:r>
              <a:rPr lang="en-US" sz="1500" dirty="0"/>
              <a:t>Widodo, A., &amp; Yang, B. (2011). Machine health prognostics using survival probability and support vector machine. Expert Syst. Appl. 38, 8430–8437. </a:t>
            </a:r>
            <a:endParaRPr lang="tr-TR" sz="1500" dirty="0"/>
          </a:p>
          <a:p>
            <a:pPr marL="285750" indent="-285750" algn="l">
              <a:buFont typeface="Arial" panose="020B0604020202020204" pitchFamily="34" charset="0"/>
              <a:buChar char="•"/>
            </a:pPr>
            <a:r>
              <a:rPr lang="en-US" sz="1500" dirty="0"/>
              <a:t>Zadeh, L. A. (1994). Fuzzy logic, neural networks and soft computing. </a:t>
            </a:r>
            <a:r>
              <a:rPr lang="en-US" sz="1500" dirty="0" err="1"/>
              <a:t>Commun</a:t>
            </a:r>
            <a:r>
              <a:rPr lang="tr-TR" sz="1500" dirty="0"/>
              <a:t>.</a:t>
            </a:r>
            <a:r>
              <a:rPr lang="en-US" sz="1500" dirty="0"/>
              <a:t> ACM, 37, 77-84. </a:t>
            </a:r>
            <a:endParaRPr lang="tr-TR" sz="1500" dirty="0"/>
          </a:p>
        </p:txBody>
      </p:sp>
      <p:sp>
        <p:nvSpPr>
          <p:cNvPr id="7" name="Slide Number Placeholder 6">
            <a:extLst>
              <a:ext uri="{FF2B5EF4-FFF2-40B4-BE49-F238E27FC236}">
                <a16:creationId xmlns:a16="http://schemas.microsoft.com/office/drawing/2014/main" id="{A03CA3A5-09D4-4A9B-9E7F-7901A820FA2D}"/>
              </a:ext>
            </a:extLst>
          </p:cNvPr>
          <p:cNvSpPr>
            <a:spLocks noGrp="1"/>
          </p:cNvSpPr>
          <p:nvPr>
            <p:ph type="sldNum" sz="quarter" idx="12"/>
          </p:nvPr>
        </p:nvSpPr>
        <p:spPr/>
        <p:txBody>
          <a:bodyPr/>
          <a:lstStyle/>
          <a:p>
            <a:fld id="{16FFD6A8-9D33-43CB-AE1C-05B5338F7781}" type="slidenum">
              <a:rPr lang="en-US" smtClean="0"/>
              <a:t>21</a:t>
            </a:fld>
            <a:endParaRPr lang="en-US" dirty="0"/>
          </a:p>
        </p:txBody>
      </p:sp>
      <p:pic>
        <p:nvPicPr>
          <p:cNvPr id="5" name="Picture 4">
            <a:extLst>
              <a:ext uri="{FF2B5EF4-FFF2-40B4-BE49-F238E27FC236}">
                <a16:creationId xmlns:a16="http://schemas.microsoft.com/office/drawing/2014/main" id="{67C9FFDF-0A3F-4B36-93DE-61794A63A2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9295321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3207CC6-EAA1-4BFF-A48A-DECAD89727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3">
            <a:extLst>
              <a:ext uri="{FF2B5EF4-FFF2-40B4-BE49-F238E27FC236}">
                <a16:creationId xmlns:a16="http://schemas.microsoft.com/office/drawing/2014/main" id="{B234A3DD-923D-4166-8B19-7DD589908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925"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16">
            <a:extLst>
              <a:ext uri="{FF2B5EF4-FFF2-40B4-BE49-F238E27FC236}">
                <a16:creationId xmlns:a16="http://schemas.microsoft.com/office/drawing/2014/main" id="{F6ACA5AC-3C5D-4994-B40F-FC8349E4D6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79"/>
            <a:ext cx="9324977"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804671" y="2600324"/>
            <a:ext cx="6405753" cy="3277961"/>
          </a:xfrm>
        </p:spPr>
        <p:txBody>
          <a:bodyPr anchor="t">
            <a:normAutofit/>
          </a:bodyPr>
          <a:lstStyle/>
          <a:p>
            <a:pPr algn="l"/>
            <a:r>
              <a:rPr lang="tr-TR" sz="5400" b="1"/>
              <a:t>THANK YOU!</a:t>
            </a:r>
            <a:endParaRPr lang="en-GB" sz="5400" b="1" dirty="0"/>
          </a:p>
        </p:txBody>
      </p:sp>
      <p:sp>
        <p:nvSpPr>
          <p:cNvPr id="7" name="Slide Number Placeholder 6">
            <a:extLst>
              <a:ext uri="{FF2B5EF4-FFF2-40B4-BE49-F238E27FC236}">
                <a16:creationId xmlns:a16="http://schemas.microsoft.com/office/drawing/2014/main" id="{A03CA3A5-09D4-4A9B-9E7F-7901A820FA2D}"/>
              </a:ext>
            </a:extLst>
          </p:cNvPr>
          <p:cNvSpPr>
            <a:spLocks noGrp="1"/>
          </p:cNvSpPr>
          <p:nvPr>
            <p:ph type="sldNum" sz="quarter" idx="12"/>
          </p:nvPr>
        </p:nvSpPr>
        <p:spPr>
          <a:xfrm>
            <a:off x="10925174" y="6356350"/>
            <a:ext cx="428625" cy="365125"/>
          </a:xfrm>
        </p:spPr>
        <p:txBody>
          <a:bodyPr>
            <a:normAutofit/>
          </a:bodyPr>
          <a:lstStyle/>
          <a:p>
            <a:pPr>
              <a:spcAft>
                <a:spcPts val="600"/>
              </a:spcAft>
            </a:pPr>
            <a:fld id="{16FFD6A8-9D33-43CB-AE1C-05B5338F7781}" type="slidenum">
              <a:rPr lang="en-US">
                <a:solidFill>
                  <a:srgbClr val="D9D9D9"/>
                </a:solidFill>
              </a:rPr>
              <a:pPr>
                <a:spcAft>
                  <a:spcPts val="600"/>
                </a:spcAft>
              </a:pPr>
              <a:t>22</a:t>
            </a:fld>
            <a:endParaRPr lang="en-US">
              <a:solidFill>
                <a:srgbClr val="D9D9D9"/>
              </a:solidFill>
            </a:endParaRPr>
          </a:p>
        </p:txBody>
      </p:sp>
      <p:pic>
        <p:nvPicPr>
          <p:cNvPr id="8" name="Picture 7">
            <a:extLst>
              <a:ext uri="{FF2B5EF4-FFF2-40B4-BE49-F238E27FC236}">
                <a16:creationId xmlns:a16="http://schemas.microsoft.com/office/drawing/2014/main" id="{2C357716-7CB6-4AEE-840C-73AE26E397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418295888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tr-TR" sz="3600" b="1" dirty="0" err="1"/>
              <a:t>Soft</a:t>
            </a:r>
            <a:r>
              <a:rPr lang="tr-TR" sz="3600" b="1" dirty="0"/>
              <a:t> Computing</a:t>
            </a:r>
            <a:endParaRPr lang="en-GB" sz="3600" b="1" dirty="0"/>
          </a:p>
        </p:txBody>
      </p:sp>
      <p:sp>
        <p:nvSpPr>
          <p:cNvPr id="3" name="Subtitle 2">
            <a:extLst>
              <a:ext uri="{FF2B5EF4-FFF2-40B4-BE49-F238E27FC236}">
                <a16:creationId xmlns:a16="http://schemas.microsoft.com/office/drawing/2014/main" id="{0EA78B47-6491-4CEE-BEC7-FC2B664B5777}"/>
              </a:ext>
            </a:extLst>
          </p:cNvPr>
          <p:cNvSpPr>
            <a:spLocks noGrp="1"/>
          </p:cNvSpPr>
          <p:nvPr>
            <p:ph type="subTitle" idx="1"/>
          </p:nvPr>
        </p:nvSpPr>
        <p:spPr>
          <a:xfrm>
            <a:off x="1524000" y="1876925"/>
            <a:ext cx="4645981" cy="4042611"/>
          </a:xfrm>
        </p:spPr>
        <p:txBody>
          <a:bodyPr>
            <a:normAutofit/>
          </a:bodyPr>
          <a:lstStyle/>
          <a:p>
            <a:pPr algn="l"/>
            <a:r>
              <a:rPr lang="tr-TR" sz="2000" b="1" dirty="0" err="1"/>
              <a:t>Soft</a:t>
            </a:r>
            <a:r>
              <a:rPr lang="tr-TR" sz="2000" b="1" dirty="0"/>
              <a:t> </a:t>
            </a:r>
            <a:r>
              <a:rPr lang="en-US" sz="2000" b="1" dirty="0"/>
              <a:t>Computing</a:t>
            </a:r>
            <a:r>
              <a:rPr lang="en-US" sz="2000" dirty="0"/>
              <a:t> is a common term for an aggregation of computing techniques</a:t>
            </a:r>
            <a:r>
              <a:rPr lang="tr-TR" sz="2000" dirty="0"/>
              <a:t> </a:t>
            </a:r>
            <a:r>
              <a:rPr lang="en-GB" sz="2000" dirty="0"/>
              <a:t>(Zadeh, 1994)</a:t>
            </a:r>
            <a:r>
              <a:rPr lang="tr-TR" sz="2000" dirty="0"/>
              <a:t>:</a:t>
            </a:r>
          </a:p>
          <a:p>
            <a:pPr marL="342900" indent="-342900" algn="l">
              <a:buFont typeface="Arial" panose="020B0604020202020204" pitchFamily="34" charset="0"/>
              <a:buChar char="•"/>
            </a:pPr>
            <a:r>
              <a:rPr lang="tr-TR" sz="2000" dirty="0"/>
              <a:t>A</a:t>
            </a:r>
            <a:r>
              <a:rPr lang="en-US" sz="2000" dirty="0" err="1"/>
              <a:t>rtificial</a:t>
            </a:r>
            <a:r>
              <a:rPr lang="en-US" sz="2000" dirty="0"/>
              <a:t> neural networks </a:t>
            </a:r>
            <a:endParaRPr lang="tr-TR" sz="2000" dirty="0"/>
          </a:p>
          <a:p>
            <a:pPr marL="342900" indent="-342900" algn="l">
              <a:buFont typeface="Arial" panose="020B0604020202020204" pitchFamily="34" charset="0"/>
              <a:buChar char="•"/>
            </a:pPr>
            <a:r>
              <a:rPr lang="en-US" sz="2000" dirty="0"/>
              <a:t>Fuzzy</a:t>
            </a:r>
            <a:r>
              <a:rPr lang="tr-TR" sz="2000" dirty="0"/>
              <a:t> </a:t>
            </a:r>
            <a:r>
              <a:rPr lang="en-US" sz="2000" dirty="0"/>
              <a:t>logic</a:t>
            </a:r>
            <a:endParaRPr lang="tr-TR" sz="2000" dirty="0"/>
          </a:p>
          <a:p>
            <a:pPr marL="342900" indent="-342900" algn="l">
              <a:buFont typeface="Arial" panose="020B0604020202020204" pitchFamily="34" charset="0"/>
              <a:buChar char="•"/>
            </a:pPr>
            <a:r>
              <a:rPr lang="tr-TR" sz="2000" dirty="0"/>
              <a:t>M</a:t>
            </a:r>
            <a:r>
              <a:rPr lang="en-US" sz="2000" dirty="0" err="1"/>
              <a:t>achine</a:t>
            </a:r>
            <a:r>
              <a:rPr lang="en-US" sz="2000" dirty="0"/>
              <a:t> learning</a:t>
            </a:r>
            <a:endParaRPr lang="tr-TR" sz="2000" dirty="0"/>
          </a:p>
          <a:p>
            <a:pPr marL="342900" indent="-342900" algn="l">
              <a:buFont typeface="Arial" panose="020B0604020202020204" pitchFamily="34" charset="0"/>
              <a:buChar char="•"/>
            </a:pPr>
            <a:r>
              <a:rPr lang="tr-TR" sz="2000" dirty="0" err="1"/>
              <a:t>Deep</a:t>
            </a:r>
            <a:r>
              <a:rPr lang="tr-TR" sz="2000" dirty="0"/>
              <a:t> </a:t>
            </a:r>
            <a:r>
              <a:rPr lang="tr-TR" sz="2000" dirty="0" err="1"/>
              <a:t>learning</a:t>
            </a:r>
            <a:endParaRPr lang="tr-TR" sz="2000" dirty="0"/>
          </a:p>
          <a:p>
            <a:pPr marL="342900" indent="-342900" algn="l">
              <a:buFont typeface="Arial" panose="020B0604020202020204" pitchFamily="34" charset="0"/>
              <a:buChar char="•"/>
            </a:pPr>
            <a:r>
              <a:rPr lang="tr-TR" sz="2000" dirty="0"/>
              <a:t>P</a:t>
            </a:r>
            <a:r>
              <a:rPr lang="en-US" sz="2000" dirty="0" err="1"/>
              <a:t>robabilistic</a:t>
            </a:r>
            <a:r>
              <a:rPr lang="en-US" sz="2000" dirty="0"/>
              <a:t> reasoning </a:t>
            </a:r>
          </a:p>
        </p:txBody>
      </p:sp>
      <p:sp>
        <p:nvSpPr>
          <p:cNvPr id="4" name="Subtitle 2">
            <a:extLst>
              <a:ext uri="{FF2B5EF4-FFF2-40B4-BE49-F238E27FC236}">
                <a16:creationId xmlns:a16="http://schemas.microsoft.com/office/drawing/2014/main" id="{67D3E582-3D07-4DA3-83EF-EDE1FCD4B54D}"/>
              </a:ext>
            </a:extLst>
          </p:cNvPr>
          <p:cNvSpPr txBox="1">
            <a:spLocks/>
          </p:cNvSpPr>
          <p:nvPr/>
        </p:nvSpPr>
        <p:spPr>
          <a:xfrm>
            <a:off x="6734998" y="1876925"/>
            <a:ext cx="4415355" cy="248138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b="1" dirty="0"/>
              <a:t>Soft </a:t>
            </a:r>
            <a:r>
              <a:rPr lang="tr-TR" sz="2000" b="1" dirty="0"/>
              <a:t>C</a:t>
            </a:r>
            <a:r>
              <a:rPr lang="en-US" sz="2000" b="1" dirty="0" err="1"/>
              <a:t>omputing</a:t>
            </a:r>
            <a:r>
              <a:rPr lang="en-US" sz="2000" dirty="0"/>
              <a:t> methods separate from classical computing methods in terms of</a:t>
            </a:r>
            <a:r>
              <a:rPr lang="tr-TR" sz="2000" dirty="0"/>
              <a:t> </a:t>
            </a:r>
            <a:r>
              <a:rPr lang="en-GB" sz="2000" dirty="0"/>
              <a:t>(Das et al., 2013)</a:t>
            </a:r>
            <a:r>
              <a:rPr lang="tr-TR" sz="2000" dirty="0"/>
              <a:t>:</a:t>
            </a:r>
          </a:p>
          <a:p>
            <a:pPr marL="342900" indent="-342900" algn="l">
              <a:buFont typeface="Arial" panose="020B0604020202020204" pitchFamily="34" charset="0"/>
              <a:buChar char="•"/>
            </a:pPr>
            <a:r>
              <a:rPr lang="tr-TR" sz="2000" dirty="0"/>
              <a:t>T</a:t>
            </a:r>
            <a:r>
              <a:rPr lang="en-US" sz="2000" dirty="0" err="1"/>
              <a:t>olerance</a:t>
            </a:r>
            <a:r>
              <a:rPr lang="en-US" sz="2000" dirty="0"/>
              <a:t> of imprecision</a:t>
            </a:r>
            <a:endParaRPr lang="tr-TR" sz="2000" dirty="0"/>
          </a:p>
          <a:p>
            <a:pPr marL="342900" indent="-342900" algn="l">
              <a:buFont typeface="Arial" panose="020B0604020202020204" pitchFamily="34" charset="0"/>
              <a:buChar char="•"/>
            </a:pPr>
            <a:r>
              <a:rPr lang="tr-TR" sz="2000" dirty="0"/>
              <a:t>U</a:t>
            </a:r>
            <a:r>
              <a:rPr lang="en-US" sz="2000" dirty="0" err="1"/>
              <a:t>ncertainty</a:t>
            </a:r>
            <a:endParaRPr lang="tr-TR" sz="2000" dirty="0"/>
          </a:p>
          <a:p>
            <a:pPr marL="342900" indent="-342900" algn="l">
              <a:buFont typeface="Arial" panose="020B0604020202020204" pitchFamily="34" charset="0"/>
              <a:buChar char="•"/>
            </a:pPr>
            <a:r>
              <a:rPr lang="tr-TR" sz="2000" dirty="0"/>
              <a:t>P</a:t>
            </a:r>
            <a:r>
              <a:rPr lang="en-US" sz="2000" dirty="0" err="1"/>
              <a:t>artial</a:t>
            </a:r>
            <a:r>
              <a:rPr lang="en-US" sz="2000" dirty="0"/>
              <a:t> truth to achieve tractability</a:t>
            </a:r>
            <a:endParaRPr lang="tr-TR" sz="2000" dirty="0"/>
          </a:p>
          <a:p>
            <a:pPr marL="342900" indent="-342900" algn="l">
              <a:buFont typeface="Arial" panose="020B0604020202020204" pitchFamily="34" charset="0"/>
              <a:buChar char="•"/>
            </a:pPr>
            <a:r>
              <a:rPr lang="tr-TR" sz="2000" dirty="0"/>
              <a:t>A</a:t>
            </a:r>
            <a:r>
              <a:rPr lang="en-US" sz="2000" dirty="0" err="1"/>
              <a:t>pproximation</a:t>
            </a:r>
            <a:endParaRPr lang="tr-TR" sz="2000" dirty="0"/>
          </a:p>
          <a:p>
            <a:pPr marL="342900" indent="-342900" algn="l">
              <a:buFont typeface="Arial" panose="020B0604020202020204" pitchFamily="34" charset="0"/>
              <a:buChar char="•"/>
            </a:pPr>
            <a:r>
              <a:rPr lang="tr-TR" sz="2000" dirty="0"/>
              <a:t>R</a:t>
            </a:r>
            <a:r>
              <a:rPr lang="en-US" sz="2000" dirty="0" err="1"/>
              <a:t>obustness</a:t>
            </a:r>
            <a:endParaRPr lang="tr-TR" sz="2000" dirty="0"/>
          </a:p>
          <a:p>
            <a:pPr marL="342900" indent="-342900" algn="l">
              <a:buFont typeface="Arial" panose="020B0604020202020204" pitchFamily="34" charset="0"/>
              <a:buChar char="•"/>
            </a:pPr>
            <a:r>
              <a:rPr lang="tr-TR" sz="2000" dirty="0"/>
              <a:t>L</a:t>
            </a:r>
            <a:r>
              <a:rPr lang="en-US" sz="2000" dirty="0"/>
              <a:t>ow solution cost</a:t>
            </a:r>
            <a:endParaRPr lang="tr-TR" sz="2000" dirty="0"/>
          </a:p>
          <a:p>
            <a:pPr marL="342900" indent="-342900" algn="l">
              <a:buFont typeface="Arial" panose="020B0604020202020204" pitchFamily="34" charset="0"/>
              <a:buChar char="•"/>
            </a:pPr>
            <a:r>
              <a:rPr lang="tr-TR" sz="2000" dirty="0"/>
              <a:t>B</a:t>
            </a:r>
            <a:r>
              <a:rPr lang="en-US" sz="2000" dirty="0" err="1"/>
              <a:t>etter</a:t>
            </a:r>
            <a:r>
              <a:rPr lang="en-US" sz="2000" dirty="0"/>
              <a:t> r</a:t>
            </a:r>
            <a:r>
              <a:rPr lang="tr-TR" sz="2000" dirty="0"/>
              <a:t>e</a:t>
            </a:r>
            <a:r>
              <a:rPr lang="en-US" sz="2000" dirty="0"/>
              <a:t>port</a:t>
            </a:r>
            <a:r>
              <a:rPr lang="tr-TR" sz="2000" dirty="0"/>
              <a:t>s</a:t>
            </a:r>
            <a:r>
              <a:rPr lang="en-US" sz="2000" dirty="0"/>
              <a:t> with reality </a:t>
            </a:r>
          </a:p>
        </p:txBody>
      </p:sp>
      <p:sp>
        <p:nvSpPr>
          <p:cNvPr id="7" name="Slide Number Placeholder 6">
            <a:extLst>
              <a:ext uri="{FF2B5EF4-FFF2-40B4-BE49-F238E27FC236}">
                <a16:creationId xmlns:a16="http://schemas.microsoft.com/office/drawing/2014/main" id="{A03CA3A5-09D4-4A9B-9E7F-7901A820FA2D}"/>
              </a:ext>
            </a:extLst>
          </p:cNvPr>
          <p:cNvSpPr>
            <a:spLocks noGrp="1"/>
          </p:cNvSpPr>
          <p:nvPr>
            <p:ph type="sldNum" sz="quarter" idx="12"/>
          </p:nvPr>
        </p:nvSpPr>
        <p:spPr/>
        <p:txBody>
          <a:bodyPr/>
          <a:lstStyle/>
          <a:p>
            <a:fld id="{16FFD6A8-9D33-43CB-AE1C-05B5338F7781}" type="slidenum">
              <a:rPr lang="en-US" smtClean="0"/>
              <a:t>3</a:t>
            </a:fld>
            <a:endParaRPr lang="en-US" dirty="0"/>
          </a:p>
        </p:txBody>
      </p:sp>
      <p:pic>
        <p:nvPicPr>
          <p:cNvPr id="6" name="Picture 5">
            <a:extLst>
              <a:ext uri="{FF2B5EF4-FFF2-40B4-BE49-F238E27FC236}">
                <a16:creationId xmlns:a16="http://schemas.microsoft.com/office/drawing/2014/main" id="{C425A5F6-4479-431C-B6D7-B2E390824F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1391760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en-GB" sz="3600" b="1" dirty="0"/>
              <a:t>ANN – Artificial Neural Network</a:t>
            </a:r>
          </a:p>
        </p:txBody>
      </p:sp>
      <p:sp>
        <p:nvSpPr>
          <p:cNvPr id="3" name="Subtitle 2">
            <a:extLst>
              <a:ext uri="{FF2B5EF4-FFF2-40B4-BE49-F238E27FC236}">
                <a16:creationId xmlns:a16="http://schemas.microsoft.com/office/drawing/2014/main" id="{0EA78B47-6491-4CEE-BEC7-FC2B664B5777}"/>
              </a:ext>
            </a:extLst>
          </p:cNvPr>
          <p:cNvSpPr>
            <a:spLocks noGrp="1"/>
          </p:cNvSpPr>
          <p:nvPr>
            <p:ph type="subTitle" idx="1"/>
          </p:nvPr>
        </p:nvSpPr>
        <p:spPr>
          <a:xfrm>
            <a:off x="1524000" y="1876926"/>
            <a:ext cx="5229726" cy="2550694"/>
          </a:xfrm>
        </p:spPr>
        <p:txBody>
          <a:bodyPr>
            <a:normAutofit/>
          </a:bodyPr>
          <a:lstStyle/>
          <a:p>
            <a:pPr algn="l"/>
            <a:r>
              <a:rPr lang="tr-TR" dirty="0"/>
              <a:t>ANN,	</a:t>
            </a:r>
            <a:r>
              <a:rPr lang="tr-TR" dirty="0" err="1"/>
              <a:t>made</a:t>
            </a:r>
            <a:r>
              <a:rPr lang="tr-TR" dirty="0"/>
              <a:t> </a:t>
            </a:r>
            <a:r>
              <a:rPr lang="tr-TR" dirty="0" err="1"/>
              <a:t>up</a:t>
            </a:r>
            <a:r>
              <a:rPr lang="tr-TR" dirty="0"/>
              <a:t> of </a:t>
            </a:r>
            <a:r>
              <a:rPr lang="tr-TR" dirty="0" err="1"/>
              <a:t>elements</a:t>
            </a:r>
            <a:r>
              <a:rPr lang="tr-TR" dirty="0"/>
              <a:t> of </a:t>
            </a:r>
            <a:r>
              <a:rPr lang="tr-TR" dirty="0" err="1"/>
              <a:t>neurons</a:t>
            </a:r>
            <a:r>
              <a:rPr lang="tr-TR" dirty="0"/>
              <a:t> </a:t>
            </a:r>
          </a:p>
          <a:p>
            <a:pPr algn="l"/>
            <a:r>
              <a:rPr lang="tr-TR" dirty="0"/>
              <a:t>	</a:t>
            </a:r>
            <a:r>
              <a:rPr lang="tr-TR" dirty="0" err="1"/>
              <a:t>operating</a:t>
            </a:r>
            <a:r>
              <a:rPr lang="tr-TR" dirty="0"/>
              <a:t> in </a:t>
            </a:r>
            <a:r>
              <a:rPr lang="tr-TR" dirty="0" err="1"/>
              <a:t>parallel</a:t>
            </a:r>
            <a:endParaRPr lang="tr-TR" dirty="0"/>
          </a:p>
          <a:p>
            <a:pPr algn="l"/>
            <a:r>
              <a:rPr lang="tr-TR" dirty="0"/>
              <a:t>	</a:t>
            </a:r>
            <a:r>
              <a:rPr lang="tr-TR" dirty="0" err="1"/>
              <a:t>collecting</a:t>
            </a:r>
            <a:r>
              <a:rPr lang="tr-TR" dirty="0"/>
              <a:t> </a:t>
            </a:r>
            <a:r>
              <a:rPr lang="tr-TR" dirty="0" err="1"/>
              <a:t>inputs</a:t>
            </a:r>
            <a:endParaRPr lang="tr-TR" dirty="0"/>
          </a:p>
          <a:p>
            <a:pPr algn="l"/>
            <a:r>
              <a:rPr lang="tr-TR" dirty="0"/>
              <a:t>	</a:t>
            </a:r>
            <a:r>
              <a:rPr lang="tr-TR" dirty="0" err="1"/>
              <a:t>generating</a:t>
            </a:r>
            <a:r>
              <a:rPr lang="tr-TR" dirty="0"/>
              <a:t> </a:t>
            </a:r>
            <a:r>
              <a:rPr lang="tr-TR" dirty="0" err="1"/>
              <a:t>outputs</a:t>
            </a:r>
            <a:endParaRPr lang="en-US" dirty="0"/>
          </a:p>
        </p:txBody>
      </p:sp>
      <p:sp>
        <p:nvSpPr>
          <p:cNvPr id="4" name="Subtitle 2">
            <a:extLst>
              <a:ext uri="{FF2B5EF4-FFF2-40B4-BE49-F238E27FC236}">
                <a16:creationId xmlns:a16="http://schemas.microsoft.com/office/drawing/2014/main" id="{67D3E582-3D07-4DA3-83EF-EDE1FCD4B54D}"/>
              </a:ext>
            </a:extLst>
          </p:cNvPr>
          <p:cNvSpPr txBox="1">
            <a:spLocks/>
          </p:cNvSpPr>
          <p:nvPr/>
        </p:nvSpPr>
        <p:spPr>
          <a:xfrm>
            <a:off x="7988969" y="2427499"/>
            <a:ext cx="3064042" cy="7780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dirty="0" err="1"/>
              <a:t>inspired</a:t>
            </a:r>
            <a:r>
              <a:rPr lang="tr-TR" dirty="0"/>
              <a:t> </a:t>
            </a:r>
            <a:r>
              <a:rPr lang="tr-TR" dirty="0" err="1"/>
              <a:t>by</a:t>
            </a:r>
            <a:r>
              <a:rPr lang="tr-TR" dirty="0"/>
              <a:t> </a:t>
            </a:r>
            <a:r>
              <a:rPr lang="tr-TR" dirty="0" err="1"/>
              <a:t>biological</a:t>
            </a:r>
            <a:r>
              <a:rPr lang="tr-TR" dirty="0"/>
              <a:t> </a:t>
            </a:r>
            <a:r>
              <a:rPr lang="tr-TR" dirty="0" err="1"/>
              <a:t>nervous</a:t>
            </a:r>
            <a:r>
              <a:rPr lang="tr-TR" dirty="0"/>
              <a:t> </a:t>
            </a:r>
            <a:r>
              <a:rPr lang="tr-TR" dirty="0" err="1"/>
              <a:t>system</a:t>
            </a:r>
            <a:endParaRPr lang="en-US" dirty="0"/>
          </a:p>
        </p:txBody>
      </p:sp>
      <p:sp>
        <p:nvSpPr>
          <p:cNvPr id="5" name="Right Brace 4">
            <a:extLst>
              <a:ext uri="{FF2B5EF4-FFF2-40B4-BE49-F238E27FC236}">
                <a16:creationId xmlns:a16="http://schemas.microsoft.com/office/drawing/2014/main" id="{80E4A7D6-B278-4EA6-85B4-F2B820962E5C}"/>
              </a:ext>
            </a:extLst>
          </p:cNvPr>
          <p:cNvSpPr/>
          <p:nvPr/>
        </p:nvSpPr>
        <p:spPr>
          <a:xfrm>
            <a:off x="7193795" y="1954020"/>
            <a:ext cx="334470" cy="1715610"/>
          </a:xfrm>
          <a:prstGeom prst="rightBrace">
            <a:avLst>
              <a:gd name="adj1" fmla="val 48333"/>
              <a:gd name="adj2" fmla="val 50518"/>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Subtitle 2">
            <a:extLst>
              <a:ext uri="{FF2B5EF4-FFF2-40B4-BE49-F238E27FC236}">
                <a16:creationId xmlns:a16="http://schemas.microsoft.com/office/drawing/2014/main" id="{1331D494-D848-41E3-949E-5DD74DAA5EF9}"/>
              </a:ext>
            </a:extLst>
          </p:cNvPr>
          <p:cNvSpPr txBox="1">
            <a:spLocks/>
          </p:cNvSpPr>
          <p:nvPr/>
        </p:nvSpPr>
        <p:spPr>
          <a:xfrm>
            <a:off x="1523999" y="4523870"/>
            <a:ext cx="10491538" cy="127534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dirty="0"/>
              <a:t>ANN,	is </a:t>
            </a:r>
            <a:r>
              <a:rPr lang="tr-TR" dirty="0" err="1"/>
              <a:t>able</a:t>
            </a:r>
            <a:r>
              <a:rPr lang="tr-TR" dirty="0"/>
              <a:t> </a:t>
            </a:r>
            <a:r>
              <a:rPr lang="tr-TR" dirty="0" err="1"/>
              <a:t>to</a:t>
            </a:r>
            <a:r>
              <a:rPr lang="tr-TR" dirty="0"/>
              <a:t> be </a:t>
            </a:r>
            <a:r>
              <a:rPr lang="tr-TR" dirty="0" err="1"/>
              <a:t>trained</a:t>
            </a:r>
            <a:endParaRPr lang="tr-TR" dirty="0"/>
          </a:p>
          <a:p>
            <a:pPr algn="l"/>
            <a:r>
              <a:rPr lang="tr-TR" dirty="0"/>
              <a:t>	</a:t>
            </a:r>
            <a:r>
              <a:rPr lang="tr-TR" dirty="0" err="1"/>
              <a:t>modifying</a:t>
            </a:r>
            <a:r>
              <a:rPr lang="tr-TR" dirty="0"/>
              <a:t> </a:t>
            </a:r>
            <a:r>
              <a:rPr lang="tr-TR" dirty="0" err="1"/>
              <a:t>value</a:t>
            </a:r>
            <a:r>
              <a:rPr lang="tr-TR" dirty="0"/>
              <a:t> of </a:t>
            </a:r>
            <a:r>
              <a:rPr lang="tr-TR" dirty="0" err="1"/>
              <a:t>the</a:t>
            </a:r>
            <a:r>
              <a:rPr lang="tr-TR" dirty="0"/>
              <a:t> </a:t>
            </a:r>
            <a:r>
              <a:rPr lang="tr-TR" dirty="0" err="1"/>
              <a:t>connections</a:t>
            </a:r>
            <a:r>
              <a:rPr lang="tr-TR" dirty="0"/>
              <a:t> (</a:t>
            </a:r>
            <a:r>
              <a:rPr lang="tr-TR" dirty="0" err="1"/>
              <a:t>neurons</a:t>
            </a:r>
            <a:r>
              <a:rPr lang="tr-TR" dirty="0"/>
              <a:t> in </a:t>
            </a:r>
            <a:r>
              <a:rPr lang="tr-TR" dirty="0" err="1"/>
              <a:t>biology</a:t>
            </a:r>
            <a:r>
              <a:rPr lang="tr-TR" dirty="0"/>
              <a:t>), </a:t>
            </a:r>
            <a:r>
              <a:rPr lang="tr-TR" dirty="0" err="1"/>
              <a:t>namely</a:t>
            </a:r>
            <a:r>
              <a:rPr lang="tr-TR" dirty="0"/>
              <a:t> </a:t>
            </a:r>
            <a:r>
              <a:rPr lang="tr-TR" b="1" dirty="0" err="1"/>
              <a:t>weights</a:t>
            </a:r>
            <a:endParaRPr lang="en-US" b="1" dirty="0"/>
          </a:p>
        </p:txBody>
      </p:sp>
      <p:sp>
        <p:nvSpPr>
          <p:cNvPr id="7" name="Slide Number Placeholder 6">
            <a:extLst>
              <a:ext uri="{FF2B5EF4-FFF2-40B4-BE49-F238E27FC236}">
                <a16:creationId xmlns:a16="http://schemas.microsoft.com/office/drawing/2014/main" id="{A03CA3A5-09D4-4A9B-9E7F-7901A820FA2D}"/>
              </a:ext>
            </a:extLst>
          </p:cNvPr>
          <p:cNvSpPr>
            <a:spLocks noGrp="1"/>
          </p:cNvSpPr>
          <p:nvPr>
            <p:ph type="sldNum" sz="quarter" idx="12"/>
          </p:nvPr>
        </p:nvSpPr>
        <p:spPr/>
        <p:txBody>
          <a:bodyPr/>
          <a:lstStyle/>
          <a:p>
            <a:fld id="{16FFD6A8-9D33-43CB-AE1C-05B5338F7781}" type="slidenum">
              <a:rPr lang="en-US" smtClean="0"/>
              <a:t>4</a:t>
            </a:fld>
            <a:endParaRPr lang="en-US" dirty="0"/>
          </a:p>
        </p:txBody>
      </p:sp>
      <p:pic>
        <p:nvPicPr>
          <p:cNvPr id="8" name="Picture 7">
            <a:extLst>
              <a:ext uri="{FF2B5EF4-FFF2-40B4-BE49-F238E27FC236}">
                <a16:creationId xmlns:a16="http://schemas.microsoft.com/office/drawing/2014/main" id="{466919B7-2B11-44AD-B127-D70FBDD559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3749673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en-GB" sz="3600" b="1" dirty="0"/>
              <a:t>ANN – Artificial Neural Network</a:t>
            </a:r>
          </a:p>
        </p:txBody>
      </p:sp>
      <p:sp>
        <p:nvSpPr>
          <p:cNvPr id="3" name="Subtitle 2">
            <a:extLst>
              <a:ext uri="{FF2B5EF4-FFF2-40B4-BE49-F238E27FC236}">
                <a16:creationId xmlns:a16="http://schemas.microsoft.com/office/drawing/2014/main" id="{0EA78B47-6491-4CEE-BEC7-FC2B664B5777}"/>
              </a:ext>
            </a:extLst>
          </p:cNvPr>
          <p:cNvSpPr>
            <a:spLocks noGrp="1"/>
          </p:cNvSpPr>
          <p:nvPr>
            <p:ph type="subTitle" idx="1"/>
          </p:nvPr>
        </p:nvSpPr>
        <p:spPr>
          <a:xfrm>
            <a:off x="1668377" y="4950365"/>
            <a:ext cx="9673389" cy="1228594"/>
          </a:xfrm>
        </p:spPr>
        <p:txBody>
          <a:bodyPr>
            <a:normAutofit/>
          </a:bodyPr>
          <a:lstStyle/>
          <a:p>
            <a:pPr algn="l"/>
            <a:r>
              <a:rPr lang="tr-TR" dirty="0" err="1"/>
              <a:t>In</a:t>
            </a:r>
            <a:r>
              <a:rPr lang="tr-TR" dirty="0"/>
              <a:t> </a:t>
            </a:r>
            <a:r>
              <a:rPr lang="tr-TR" dirty="0" err="1"/>
              <a:t>the</a:t>
            </a:r>
            <a:r>
              <a:rPr lang="tr-TR" dirty="0"/>
              <a:t> </a:t>
            </a:r>
            <a:r>
              <a:rPr lang="tr-TR" dirty="0" err="1"/>
              <a:t>Figure</a:t>
            </a:r>
            <a:r>
              <a:rPr lang="tr-TR" dirty="0"/>
              <a:t> </a:t>
            </a:r>
            <a:r>
              <a:rPr lang="tr-TR" dirty="0" err="1"/>
              <a:t>above</a:t>
            </a:r>
            <a:r>
              <a:rPr lang="en-US" dirty="0"/>
              <a:t>, the network is adjusted, based on a comparison of the output and the target, until the network </a:t>
            </a:r>
            <a:r>
              <a:rPr lang="en-US" b="1" dirty="0"/>
              <a:t>output converges the target</a:t>
            </a:r>
            <a:r>
              <a:rPr lang="en-US" dirty="0"/>
              <a:t>. </a:t>
            </a:r>
            <a:endParaRPr lang="tr-TR" dirty="0"/>
          </a:p>
          <a:p>
            <a:pPr algn="l"/>
            <a:r>
              <a:rPr lang="tr-TR" dirty="0"/>
              <a:t>M</a:t>
            </a:r>
            <a:r>
              <a:rPr lang="en-US" dirty="0"/>
              <a:t>any such input/target couples are required to </a:t>
            </a:r>
            <a:r>
              <a:rPr lang="en-US" b="1" dirty="0"/>
              <a:t>train </a:t>
            </a:r>
            <a:r>
              <a:rPr lang="en-US" dirty="0"/>
              <a:t>network</a:t>
            </a:r>
            <a:r>
              <a:rPr lang="tr-TR" dirty="0"/>
              <a:t>s</a:t>
            </a:r>
            <a:r>
              <a:rPr lang="en-US" dirty="0"/>
              <a:t>. </a:t>
            </a:r>
          </a:p>
        </p:txBody>
      </p:sp>
      <p:pic>
        <p:nvPicPr>
          <p:cNvPr id="7" name="Picture 6">
            <a:extLst>
              <a:ext uri="{FF2B5EF4-FFF2-40B4-BE49-F238E27FC236}">
                <a16:creationId xmlns:a16="http://schemas.microsoft.com/office/drawing/2014/main" id="{093E1764-DAB2-4EA3-A8B3-3A48FAC0A7E6}"/>
              </a:ext>
            </a:extLst>
          </p:cNvPr>
          <p:cNvPicPr>
            <a:picLocks noChangeAspect="1"/>
          </p:cNvPicPr>
          <p:nvPr/>
        </p:nvPicPr>
        <p:blipFill>
          <a:blip r:embed="rId2"/>
          <a:stretch>
            <a:fillRect/>
          </a:stretch>
        </p:blipFill>
        <p:spPr>
          <a:xfrm>
            <a:off x="2837892" y="1558886"/>
            <a:ext cx="6304547" cy="3049805"/>
          </a:xfrm>
          <a:prstGeom prst="rect">
            <a:avLst/>
          </a:prstGeom>
        </p:spPr>
      </p:pic>
      <p:sp>
        <p:nvSpPr>
          <p:cNvPr id="8" name="Slide Number Placeholder 7">
            <a:extLst>
              <a:ext uri="{FF2B5EF4-FFF2-40B4-BE49-F238E27FC236}">
                <a16:creationId xmlns:a16="http://schemas.microsoft.com/office/drawing/2014/main" id="{809171CF-72D2-486F-AE46-E14B5261D97E}"/>
              </a:ext>
            </a:extLst>
          </p:cNvPr>
          <p:cNvSpPr>
            <a:spLocks noGrp="1"/>
          </p:cNvSpPr>
          <p:nvPr>
            <p:ph type="sldNum" sz="quarter" idx="12"/>
          </p:nvPr>
        </p:nvSpPr>
        <p:spPr/>
        <p:txBody>
          <a:bodyPr/>
          <a:lstStyle/>
          <a:p>
            <a:fld id="{16FFD6A8-9D33-43CB-AE1C-05B5338F7781}" type="slidenum">
              <a:rPr lang="en-US" smtClean="0"/>
              <a:t>5</a:t>
            </a:fld>
            <a:endParaRPr lang="en-US"/>
          </a:p>
        </p:txBody>
      </p:sp>
      <p:sp>
        <p:nvSpPr>
          <p:cNvPr id="11" name="Subtitle 2">
            <a:extLst>
              <a:ext uri="{FF2B5EF4-FFF2-40B4-BE49-F238E27FC236}">
                <a16:creationId xmlns:a16="http://schemas.microsoft.com/office/drawing/2014/main" id="{A19304BF-4011-4463-ABEB-AF24C795B64B}"/>
              </a:ext>
            </a:extLst>
          </p:cNvPr>
          <p:cNvSpPr txBox="1">
            <a:spLocks/>
          </p:cNvSpPr>
          <p:nvPr/>
        </p:nvSpPr>
        <p:spPr>
          <a:xfrm>
            <a:off x="9657346" y="3802552"/>
            <a:ext cx="2166295" cy="7443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1400" dirty="0"/>
              <a:t>Source: </a:t>
            </a:r>
            <a:endParaRPr lang="tr-TR" sz="1400" dirty="0"/>
          </a:p>
          <a:p>
            <a:pPr algn="l"/>
            <a:r>
              <a:rPr lang="en-GB" sz="1400" dirty="0" err="1"/>
              <a:t>Mathworks</a:t>
            </a:r>
            <a:r>
              <a:rPr lang="en-GB" sz="1400" dirty="0"/>
              <a:t>-ANN, 2016 </a:t>
            </a:r>
            <a:endParaRPr lang="en-US" sz="1400" dirty="0"/>
          </a:p>
        </p:txBody>
      </p:sp>
      <p:pic>
        <p:nvPicPr>
          <p:cNvPr id="9" name="Picture 8">
            <a:extLst>
              <a:ext uri="{FF2B5EF4-FFF2-40B4-BE49-F238E27FC236}">
                <a16:creationId xmlns:a16="http://schemas.microsoft.com/office/drawing/2014/main" id="{99A0264A-C716-45E2-A32E-019E132811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910529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en-GB" sz="3600" b="1" dirty="0"/>
              <a:t>ANN – Artificial Neural Network</a:t>
            </a:r>
          </a:p>
        </p:txBody>
      </p:sp>
      <p:sp>
        <p:nvSpPr>
          <p:cNvPr id="3" name="Subtitle 2">
            <a:extLst>
              <a:ext uri="{FF2B5EF4-FFF2-40B4-BE49-F238E27FC236}">
                <a16:creationId xmlns:a16="http://schemas.microsoft.com/office/drawing/2014/main" id="{0EA78B47-6491-4CEE-BEC7-FC2B664B5777}"/>
              </a:ext>
            </a:extLst>
          </p:cNvPr>
          <p:cNvSpPr>
            <a:spLocks noGrp="1"/>
          </p:cNvSpPr>
          <p:nvPr>
            <p:ph type="subTitle" idx="1"/>
          </p:nvPr>
        </p:nvSpPr>
        <p:spPr>
          <a:xfrm>
            <a:off x="1524000" y="1876925"/>
            <a:ext cx="5229726" cy="4042611"/>
          </a:xfrm>
        </p:spPr>
        <p:txBody>
          <a:bodyPr>
            <a:normAutofit/>
          </a:bodyPr>
          <a:lstStyle/>
          <a:p>
            <a:pPr algn="l"/>
            <a:r>
              <a:rPr lang="tr-TR" dirty="0"/>
              <a:t>ANN,	is </a:t>
            </a:r>
            <a:r>
              <a:rPr lang="tr-TR" dirty="0" err="1"/>
              <a:t>performed</a:t>
            </a:r>
            <a:r>
              <a:rPr lang="tr-TR" dirty="0"/>
              <a:t> in </a:t>
            </a:r>
            <a:r>
              <a:rPr lang="tr-TR" dirty="0" err="1"/>
              <a:t>various</a:t>
            </a:r>
            <a:r>
              <a:rPr lang="tr-TR" dirty="0"/>
              <a:t> </a:t>
            </a:r>
            <a:r>
              <a:rPr lang="tr-TR" dirty="0" err="1"/>
              <a:t>fields</a:t>
            </a:r>
            <a:r>
              <a:rPr lang="tr-TR" dirty="0"/>
              <a:t>:</a:t>
            </a:r>
          </a:p>
          <a:p>
            <a:pPr algn="l"/>
            <a:r>
              <a:rPr lang="tr-TR" dirty="0"/>
              <a:t>	</a:t>
            </a:r>
            <a:r>
              <a:rPr lang="tr-TR" dirty="0" err="1"/>
              <a:t>pattern</a:t>
            </a:r>
            <a:r>
              <a:rPr lang="tr-TR" dirty="0"/>
              <a:t> </a:t>
            </a:r>
            <a:r>
              <a:rPr lang="tr-TR" dirty="0" err="1"/>
              <a:t>recognition</a:t>
            </a:r>
            <a:endParaRPr lang="tr-TR" dirty="0"/>
          </a:p>
          <a:p>
            <a:pPr algn="l"/>
            <a:r>
              <a:rPr lang="tr-TR" dirty="0"/>
              <a:t>	</a:t>
            </a:r>
            <a:r>
              <a:rPr lang="tr-TR" dirty="0" err="1"/>
              <a:t>identification</a:t>
            </a:r>
            <a:endParaRPr lang="tr-TR" dirty="0"/>
          </a:p>
          <a:p>
            <a:pPr algn="l"/>
            <a:r>
              <a:rPr lang="tr-TR" dirty="0"/>
              <a:t>	</a:t>
            </a:r>
            <a:r>
              <a:rPr lang="tr-TR" dirty="0" err="1"/>
              <a:t>classification</a:t>
            </a:r>
            <a:endParaRPr lang="tr-TR" dirty="0"/>
          </a:p>
          <a:p>
            <a:pPr algn="l"/>
            <a:r>
              <a:rPr lang="tr-TR" dirty="0"/>
              <a:t>	</a:t>
            </a:r>
            <a:r>
              <a:rPr lang="tr-TR" dirty="0" err="1"/>
              <a:t>speech</a:t>
            </a:r>
            <a:endParaRPr lang="tr-TR" dirty="0"/>
          </a:p>
          <a:p>
            <a:pPr algn="l"/>
            <a:r>
              <a:rPr lang="tr-TR" dirty="0"/>
              <a:t>	</a:t>
            </a:r>
            <a:r>
              <a:rPr lang="tr-TR" dirty="0" err="1"/>
              <a:t>vision</a:t>
            </a:r>
            <a:endParaRPr lang="tr-TR" dirty="0"/>
          </a:p>
          <a:p>
            <a:pPr algn="l"/>
            <a:r>
              <a:rPr lang="tr-TR" dirty="0"/>
              <a:t>	</a:t>
            </a:r>
            <a:r>
              <a:rPr lang="tr-TR" dirty="0" err="1"/>
              <a:t>control</a:t>
            </a:r>
            <a:r>
              <a:rPr lang="tr-TR" dirty="0"/>
              <a:t> </a:t>
            </a:r>
            <a:r>
              <a:rPr lang="tr-TR" dirty="0" err="1"/>
              <a:t>systems</a:t>
            </a:r>
            <a:endParaRPr lang="tr-TR" dirty="0"/>
          </a:p>
          <a:p>
            <a:pPr algn="l"/>
            <a:r>
              <a:rPr lang="tr-TR" dirty="0"/>
              <a:t>	</a:t>
            </a:r>
            <a:r>
              <a:rPr lang="tr-TR" dirty="0" err="1"/>
              <a:t>simulations</a:t>
            </a:r>
            <a:endParaRPr lang="en-US" dirty="0"/>
          </a:p>
        </p:txBody>
      </p:sp>
      <p:sp>
        <p:nvSpPr>
          <p:cNvPr id="4" name="Subtitle 2">
            <a:extLst>
              <a:ext uri="{FF2B5EF4-FFF2-40B4-BE49-F238E27FC236}">
                <a16:creationId xmlns:a16="http://schemas.microsoft.com/office/drawing/2014/main" id="{67D3E582-3D07-4DA3-83EF-EDE1FCD4B54D}"/>
              </a:ext>
            </a:extLst>
          </p:cNvPr>
          <p:cNvSpPr txBox="1">
            <a:spLocks/>
          </p:cNvSpPr>
          <p:nvPr/>
        </p:nvSpPr>
        <p:spPr>
          <a:xfrm>
            <a:off x="7988969" y="3874965"/>
            <a:ext cx="3364831" cy="248138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dirty="0" err="1"/>
              <a:t>Also</a:t>
            </a:r>
            <a:r>
              <a:rPr lang="tr-TR" dirty="0"/>
              <a:t> </a:t>
            </a:r>
            <a:r>
              <a:rPr lang="tr-TR" dirty="0" err="1"/>
              <a:t>to</a:t>
            </a:r>
            <a:r>
              <a:rPr lang="tr-TR" dirty="0"/>
              <a:t> </a:t>
            </a:r>
            <a:r>
              <a:rPr lang="tr-TR" dirty="0" err="1"/>
              <a:t>solve</a:t>
            </a:r>
            <a:r>
              <a:rPr lang="tr-TR" dirty="0"/>
              <a:t> </a:t>
            </a:r>
            <a:r>
              <a:rPr lang="tr-TR" b="1" dirty="0" err="1"/>
              <a:t>problems</a:t>
            </a:r>
            <a:r>
              <a:rPr lang="tr-TR" dirty="0"/>
              <a:t> </a:t>
            </a:r>
            <a:r>
              <a:rPr lang="tr-TR" dirty="0" err="1"/>
              <a:t>that</a:t>
            </a:r>
            <a:r>
              <a:rPr lang="tr-TR" dirty="0"/>
              <a:t> </a:t>
            </a:r>
            <a:r>
              <a:rPr lang="tr-TR" dirty="0" err="1"/>
              <a:t>are</a:t>
            </a:r>
            <a:r>
              <a:rPr lang="tr-TR" dirty="0"/>
              <a:t> </a:t>
            </a:r>
            <a:r>
              <a:rPr lang="tr-TR" b="1" dirty="0" err="1"/>
              <a:t>tough</a:t>
            </a:r>
            <a:r>
              <a:rPr lang="tr-TR" dirty="0"/>
              <a:t> </a:t>
            </a:r>
            <a:r>
              <a:rPr lang="tr-TR" dirty="0" err="1"/>
              <a:t>for</a:t>
            </a:r>
            <a:r>
              <a:rPr lang="tr-TR" dirty="0"/>
              <a:t>:</a:t>
            </a:r>
          </a:p>
          <a:p>
            <a:pPr algn="l"/>
            <a:r>
              <a:rPr lang="tr-TR" dirty="0" err="1"/>
              <a:t>conventional</a:t>
            </a:r>
            <a:r>
              <a:rPr lang="tr-TR" dirty="0"/>
              <a:t> </a:t>
            </a:r>
            <a:r>
              <a:rPr lang="tr-TR" dirty="0" err="1"/>
              <a:t>computers</a:t>
            </a:r>
            <a:endParaRPr lang="tr-TR" dirty="0"/>
          </a:p>
          <a:p>
            <a:pPr algn="l"/>
            <a:r>
              <a:rPr lang="tr-TR" dirty="0" err="1"/>
              <a:t>or</a:t>
            </a:r>
            <a:r>
              <a:rPr lang="tr-TR" dirty="0"/>
              <a:t> </a:t>
            </a:r>
            <a:r>
              <a:rPr lang="tr-TR" dirty="0" err="1"/>
              <a:t>manual</a:t>
            </a:r>
            <a:r>
              <a:rPr lang="tr-TR" dirty="0"/>
              <a:t> </a:t>
            </a:r>
            <a:r>
              <a:rPr lang="tr-TR" dirty="0" err="1"/>
              <a:t>calculations</a:t>
            </a:r>
            <a:endParaRPr lang="en-US" dirty="0"/>
          </a:p>
        </p:txBody>
      </p:sp>
      <p:sp>
        <p:nvSpPr>
          <p:cNvPr id="7" name="Slide Number Placeholder 6">
            <a:extLst>
              <a:ext uri="{FF2B5EF4-FFF2-40B4-BE49-F238E27FC236}">
                <a16:creationId xmlns:a16="http://schemas.microsoft.com/office/drawing/2014/main" id="{A03CA3A5-09D4-4A9B-9E7F-7901A820FA2D}"/>
              </a:ext>
            </a:extLst>
          </p:cNvPr>
          <p:cNvSpPr>
            <a:spLocks noGrp="1"/>
          </p:cNvSpPr>
          <p:nvPr>
            <p:ph type="sldNum" sz="quarter" idx="12"/>
          </p:nvPr>
        </p:nvSpPr>
        <p:spPr/>
        <p:txBody>
          <a:bodyPr/>
          <a:lstStyle/>
          <a:p>
            <a:fld id="{16FFD6A8-9D33-43CB-AE1C-05B5338F7781}" type="slidenum">
              <a:rPr lang="en-US" smtClean="0"/>
              <a:t>6</a:t>
            </a:fld>
            <a:endParaRPr lang="en-US" dirty="0"/>
          </a:p>
        </p:txBody>
      </p:sp>
      <p:sp>
        <p:nvSpPr>
          <p:cNvPr id="8" name="Plus Sign 7">
            <a:extLst>
              <a:ext uri="{FF2B5EF4-FFF2-40B4-BE49-F238E27FC236}">
                <a16:creationId xmlns:a16="http://schemas.microsoft.com/office/drawing/2014/main" id="{26476397-2528-4198-9395-4FD930830A20}"/>
              </a:ext>
            </a:extLst>
          </p:cNvPr>
          <p:cNvSpPr/>
          <p:nvPr/>
        </p:nvSpPr>
        <p:spPr>
          <a:xfrm>
            <a:off x="6427433" y="4341181"/>
            <a:ext cx="861134" cy="816745"/>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a:extLst>
              <a:ext uri="{FF2B5EF4-FFF2-40B4-BE49-F238E27FC236}">
                <a16:creationId xmlns:a16="http://schemas.microsoft.com/office/drawing/2014/main" id="{5B45B71A-0F37-4441-B25A-6D31261E81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64741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en-GB" sz="3600" b="1" dirty="0"/>
              <a:t>ANN – Artificial Neural Network</a:t>
            </a:r>
          </a:p>
        </p:txBody>
      </p:sp>
      <p:sp>
        <p:nvSpPr>
          <p:cNvPr id="8" name="Slide Number Placeholder 7">
            <a:extLst>
              <a:ext uri="{FF2B5EF4-FFF2-40B4-BE49-F238E27FC236}">
                <a16:creationId xmlns:a16="http://schemas.microsoft.com/office/drawing/2014/main" id="{809171CF-72D2-486F-AE46-E14B5261D97E}"/>
              </a:ext>
            </a:extLst>
          </p:cNvPr>
          <p:cNvSpPr>
            <a:spLocks noGrp="1"/>
          </p:cNvSpPr>
          <p:nvPr>
            <p:ph type="sldNum" sz="quarter" idx="12"/>
          </p:nvPr>
        </p:nvSpPr>
        <p:spPr/>
        <p:txBody>
          <a:bodyPr/>
          <a:lstStyle/>
          <a:p>
            <a:fld id="{16FFD6A8-9D33-43CB-AE1C-05B5338F7781}" type="slidenum">
              <a:rPr lang="en-US" smtClean="0"/>
              <a:t>7</a:t>
            </a:fld>
            <a:endParaRPr lang="en-US"/>
          </a:p>
        </p:txBody>
      </p:sp>
      <p:sp>
        <p:nvSpPr>
          <p:cNvPr id="11" name="Subtitle 2">
            <a:extLst>
              <a:ext uri="{FF2B5EF4-FFF2-40B4-BE49-F238E27FC236}">
                <a16:creationId xmlns:a16="http://schemas.microsoft.com/office/drawing/2014/main" id="{A19304BF-4011-4463-ABEB-AF24C795B64B}"/>
              </a:ext>
            </a:extLst>
          </p:cNvPr>
          <p:cNvSpPr txBox="1">
            <a:spLocks/>
          </p:cNvSpPr>
          <p:nvPr/>
        </p:nvSpPr>
        <p:spPr>
          <a:xfrm>
            <a:off x="9116484" y="4291840"/>
            <a:ext cx="2166295" cy="7443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1400" dirty="0"/>
              <a:t>Source: </a:t>
            </a:r>
            <a:endParaRPr lang="tr-TR" sz="1400" dirty="0"/>
          </a:p>
          <a:p>
            <a:pPr algn="l"/>
            <a:r>
              <a:rPr lang="en-GB" sz="1400" dirty="0" err="1"/>
              <a:t>Taghavifar</a:t>
            </a:r>
            <a:r>
              <a:rPr lang="en-GB" sz="1400" dirty="0"/>
              <a:t> et al., 2014</a:t>
            </a:r>
            <a:endParaRPr lang="en-US" sz="1400" dirty="0"/>
          </a:p>
        </p:txBody>
      </p:sp>
      <p:sp>
        <p:nvSpPr>
          <p:cNvPr id="9" name="Subtitle 2">
            <a:extLst>
              <a:ext uri="{FF2B5EF4-FFF2-40B4-BE49-F238E27FC236}">
                <a16:creationId xmlns:a16="http://schemas.microsoft.com/office/drawing/2014/main" id="{1A2250B9-E6CC-48DD-A9FA-7334765A8664}"/>
              </a:ext>
            </a:extLst>
          </p:cNvPr>
          <p:cNvSpPr txBox="1">
            <a:spLocks/>
          </p:cNvSpPr>
          <p:nvPr/>
        </p:nvSpPr>
        <p:spPr>
          <a:xfrm>
            <a:off x="1524000" y="1540970"/>
            <a:ext cx="9448800" cy="112952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dirty="0"/>
              <a:t>// An </a:t>
            </a:r>
            <a:r>
              <a:rPr lang="tr-TR" dirty="0" err="1"/>
              <a:t>example</a:t>
            </a:r>
            <a:r>
              <a:rPr lang="tr-TR" dirty="0"/>
              <a:t>: </a:t>
            </a:r>
            <a:r>
              <a:rPr lang="tr-TR" b="1" dirty="0"/>
              <a:t>S</a:t>
            </a:r>
            <a:r>
              <a:rPr lang="en-US" b="1" dirty="0"/>
              <a:t>pray </a:t>
            </a:r>
            <a:r>
              <a:rPr lang="en-US" b="1" dirty="0" err="1"/>
              <a:t>behaviour</a:t>
            </a:r>
            <a:r>
              <a:rPr lang="tr-TR" b="1" dirty="0"/>
              <a:t> </a:t>
            </a:r>
            <a:r>
              <a:rPr lang="tr-TR" dirty="0"/>
              <a:t>in an </a:t>
            </a:r>
            <a:r>
              <a:rPr lang="tr-TR" dirty="0" err="1"/>
              <a:t>internal</a:t>
            </a:r>
            <a:r>
              <a:rPr lang="tr-TR" dirty="0"/>
              <a:t> </a:t>
            </a:r>
            <a:r>
              <a:rPr lang="tr-TR" dirty="0" err="1"/>
              <a:t>combustion</a:t>
            </a:r>
            <a:r>
              <a:rPr lang="tr-TR" dirty="0"/>
              <a:t> engine</a:t>
            </a:r>
            <a:r>
              <a:rPr lang="en-US" dirty="0"/>
              <a:t> adopting </a:t>
            </a:r>
            <a:r>
              <a:rPr lang="tr-TR" b="1" dirty="0" err="1"/>
              <a:t>genetic</a:t>
            </a:r>
            <a:r>
              <a:rPr lang="tr-TR" b="1" dirty="0"/>
              <a:t> </a:t>
            </a:r>
            <a:r>
              <a:rPr lang="tr-TR" b="1" dirty="0" err="1"/>
              <a:t>algortihm</a:t>
            </a:r>
            <a:r>
              <a:rPr lang="tr-TR" b="1" dirty="0"/>
              <a:t> (GA)*</a:t>
            </a:r>
            <a:r>
              <a:rPr lang="en-US" dirty="0"/>
              <a:t> in ANN</a:t>
            </a:r>
            <a:r>
              <a:rPr lang="tr-TR" dirty="0"/>
              <a:t>:</a:t>
            </a:r>
          </a:p>
          <a:p>
            <a:pPr algn="l"/>
            <a:endParaRPr lang="en-US" dirty="0"/>
          </a:p>
        </p:txBody>
      </p:sp>
      <p:pic>
        <p:nvPicPr>
          <p:cNvPr id="4" name="Picture 3">
            <a:extLst>
              <a:ext uri="{FF2B5EF4-FFF2-40B4-BE49-F238E27FC236}">
                <a16:creationId xmlns:a16="http://schemas.microsoft.com/office/drawing/2014/main" id="{82889BE0-6703-4491-8271-F061144D8668}"/>
              </a:ext>
            </a:extLst>
          </p:cNvPr>
          <p:cNvPicPr>
            <a:picLocks noChangeAspect="1"/>
          </p:cNvPicPr>
          <p:nvPr/>
        </p:nvPicPr>
        <p:blipFill>
          <a:blip r:embed="rId3"/>
          <a:stretch>
            <a:fillRect/>
          </a:stretch>
        </p:blipFill>
        <p:spPr>
          <a:xfrm>
            <a:off x="3321599" y="2273968"/>
            <a:ext cx="5604923" cy="3115648"/>
          </a:xfrm>
          <a:prstGeom prst="rect">
            <a:avLst/>
          </a:prstGeom>
        </p:spPr>
      </p:pic>
      <p:sp>
        <p:nvSpPr>
          <p:cNvPr id="6" name="Subtitle 5">
            <a:extLst>
              <a:ext uri="{FF2B5EF4-FFF2-40B4-BE49-F238E27FC236}">
                <a16:creationId xmlns:a16="http://schemas.microsoft.com/office/drawing/2014/main" id="{69EAB75F-EBE7-435D-8BC0-DA1C534CDE54}"/>
              </a:ext>
            </a:extLst>
          </p:cNvPr>
          <p:cNvSpPr>
            <a:spLocks noGrp="1"/>
          </p:cNvSpPr>
          <p:nvPr>
            <p:ph type="subTitle" idx="1"/>
          </p:nvPr>
        </p:nvSpPr>
        <p:spPr>
          <a:xfrm>
            <a:off x="1018673" y="5317030"/>
            <a:ext cx="10459453" cy="1129521"/>
          </a:xfrm>
        </p:spPr>
        <p:txBody>
          <a:bodyPr>
            <a:normAutofit lnSpcReduction="10000"/>
          </a:bodyPr>
          <a:lstStyle/>
          <a:p>
            <a:pPr algn="l"/>
            <a:r>
              <a:rPr lang="tr-TR" sz="2000" dirty="0" err="1"/>
              <a:t>Inputs</a:t>
            </a:r>
            <a:r>
              <a:rPr lang="tr-TR" sz="2000" dirty="0"/>
              <a:t>: </a:t>
            </a:r>
            <a:r>
              <a:rPr lang="en-US" sz="2000" dirty="0"/>
              <a:t>crank angle, nozzle tip mass flow, turbulence</a:t>
            </a:r>
            <a:r>
              <a:rPr lang="tr-TR" sz="2000" dirty="0"/>
              <a:t> </a:t>
            </a:r>
            <a:r>
              <a:rPr lang="tr-TR" sz="2000" dirty="0" err="1"/>
              <a:t>intensity</a:t>
            </a:r>
            <a:r>
              <a:rPr lang="en-US" sz="2000" dirty="0"/>
              <a:t> and nozzle discharge pressure</a:t>
            </a:r>
            <a:endParaRPr lang="tr-TR" sz="2000" dirty="0"/>
          </a:p>
          <a:p>
            <a:pPr algn="l"/>
            <a:r>
              <a:rPr lang="tr-TR" sz="2000" dirty="0"/>
              <a:t>O</a:t>
            </a:r>
            <a:r>
              <a:rPr lang="en-US" sz="2000" dirty="0" err="1"/>
              <a:t>utputs</a:t>
            </a:r>
            <a:r>
              <a:rPr lang="tr-TR" sz="2000" dirty="0"/>
              <a:t>: </a:t>
            </a:r>
            <a:r>
              <a:rPr lang="en-US" sz="2000" dirty="0"/>
              <a:t>spray penetration and </a:t>
            </a:r>
            <a:r>
              <a:rPr lang="en-US" sz="2000" dirty="0" err="1"/>
              <a:t>sauter</a:t>
            </a:r>
            <a:r>
              <a:rPr lang="en-US" sz="2000" dirty="0"/>
              <a:t> mean diameter (SMD</a:t>
            </a:r>
            <a:r>
              <a:rPr lang="tr-TR" sz="2000" dirty="0"/>
              <a:t>)</a:t>
            </a:r>
          </a:p>
          <a:p>
            <a:pPr algn="r"/>
            <a:r>
              <a:rPr lang="tr-TR" sz="2000" dirty="0" err="1"/>
              <a:t>See</a:t>
            </a:r>
            <a:r>
              <a:rPr lang="tr-TR" sz="2000" dirty="0"/>
              <a:t> </a:t>
            </a:r>
            <a:r>
              <a:rPr lang="tr-TR" sz="2000" b="1" dirty="0" err="1"/>
              <a:t>Notes</a:t>
            </a:r>
            <a:r>
              <a:rPr lang="tr-TR" sz="2000" dirty="0"/>
              <a:t> </a:t>
            </a:r>
            <a:r>
              <a:rPr lang="tr-TR" sz="2000" dirty="0" err="1"/>
              <a:t>for</a:t>
            </a:r>
            <a:r>
              <a:rPr lang="tr-TR" sz="2000" dirty="0"/>
              <a:t> </a:t>
            </a:r>
            <a:r>
              <a:rPr lang="tr-TR" sz="2000" dirty="0" err="1"/>
              <a:t>detailed</a:t>
            </a:r>
            <a:r>
              <a:rPr lang="tr-TR" sz="2000" dirty="0"/>
              <a:t> </a:t>
            </a:r>
            <a:r>
              <a:rPr lang="tr-TR" sz="2000" dirty="0" err="1"/>
              <a:t>descriptions</a:t>
            </a:r>
            <a:r>
              <a:rPr lang="tr-TR" sz="2000" dirty="0"/>
              <a:t> </a:t>
            </a:r>
            <a:r>
              <a:rPr lang="tr-TR" sz="2000" dirty="0" err="1"/>
              <a:t>for</a:t>
            </a:r>
            <a:r>
              <a:rPr lang="tr-TR" sz="2000" dirty="0"/>
              <a:t> </a:t>
            </a:r>
            <a:r>
              <a:rPr lang="tr-TR" sz="2000" b="1" dirty="0" err="1"/>
              <a:t>Hidden</a:t>
            </a:r>
            <a:r>
              <a:rPr lang="tr-TR" sz="2000" b="1" dirty="0"/>
              <a:t> </a:t>
            </a:r>
            <a:r>
              <a:rPr lang="tr-TR" sz="2000" b="1" dirty="0" err="1"/>
              <a:t>Layer</a:t>
            </a:r>
            <a:r>
              <a:rPr lang="tr-TR" sz="2000" dirty="0"/>
              <a:t> </a:t>
            </a:r>
            <a:r>
              <a:rPr lang="tr-TR" sz="2000" dirty="0" err="1"/>
              <a:t>and</a:t>
            </a:r>
            <a:r>
              <a:rPr lang="tr-TR" sz="2000" dirty="0"/>
              <a:t> </a:t>
            </a:r>
            <a:r>
              <a:rPr lang="tr-TR" sz="2000" b="1" dirty="0"/>
              <a:t>GA</a:t>
            </a:r>
            <a:r>
              <a:rPr lang="tr-TR" sz="2000" dirty="0"/>
              <a:t>!</a:t>
            </a:r>
          </a:p>
        </p:txBody>
      </p:sp>
      <p:sp>
        <p:nvSpPr>
          <p:cNvPr id="10" name="Subtitle 2">
            <a:extLst>
              <a:ext uri="{FF2B5EF4-FFF2-40B4-BE49-F238E27FC236}">
                <a16:creationId xmlns:a16="http://schemas.microsoft.com/office/drawing/2014/main" id="{0775CB65-A00A-4BEA-9D66-790EF1BC96A3}"/>
              </a:ext>
            </a:extLst>
          </p:cNvPr>
          <p:cNvSpPr txBox="1">
            <a:spLocks/>
          </p:cNvSpPr>
          <p:nvPr/>
        </p:nvSpPr>
        <p:spPr>
          <a:xfrm>
            <a:off x="6537715" y="2205589"/>
            <a:ext cx="2166295" cy="7443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sz="1800" b="1" dirty="0"/>
              <a:t>*</a:t>
            </a:r>
            <a:endParaRPr lang="en-US" sz="1800" b="1" dirty="0"/>
          </a:p>
        </p:txBody>
      </p:sp>
      <p:pic>
        <p:nvPicPr>
          <p:cNvPr id="12" name="Picture 11">
            <a:extLst>
              <a:ext uri="{FF2B5EF4-FFF2-40B4-BE49-F238E27FC236}">
                <a16:creationId xmlns:a16="http://schemas.microsoft.com/office/drawing/2014/main" id="{F5728053-DF98-457A-A8B7-7FC5982C980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245033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en-GB" sz="3600" b="1" dirty="0"/>
              <a:t>AN</a:t>
            </a:r>
            <a:r>
              <a:rPr lang="tr-TR" sz="3600" b="1" dirty="0"/>
              <a:t>FIS </a:t>
            </a:r>
            <a:r>
              <a:rPr lang="en-GB" sz="3600" b="1" dirty="0"/>
              <a:t>– A</a:t>
            </a:r>
            <a:r>
              <a:rPr lang="tr-TR" sz="3600" b="1" dirty="0" err="1"/>
              <a:t>daptive</a:t>
            </a:r>
            <a:r>
              <a:rPr lang="tr-TR" sz="3600" b="1" dirty="0"/>
              <a:t> </a:t>
            </a:r>
            <a:r>
              <a:rPr lang="tr-TR" sz="3600" b="1" dirty="0" err="1"/>
              <a:t>Neuro-Fuzzy</a:t>
            </a:r>
            <a:r>
              <a:rPr lang="tr-TR" sz="3600" b="1" dirty="0"/>
              <a:t> </a:t>
            </a:r>
            <a:r>
              <a:rPr lang="tr-TR" sz="3600" b="1" dirty="0" err="1"/>
              <a:t>Inference</a:t>
            </a:r>
            <a:r>
              <a:rPr lang="tr-TR" sz="3600" b="1" dirty="0"/>
              <a:t> </a:t>
            </a:r>
            <a:r>
              <a:rPr lang="tr-TR" sz="3600" b="1" dirty="0" err="1"/>
              <a:t>System</a:t>
            </a:r>
            <a:endParaRPr lang="en-GB" sz="3600" b="1" dirty="0"/>
          </a:p>
        </p:txBody>
      </p:sp>
      <p:sp>
        <p:nvSpPr>
          <p:cNvPr id="3" name="Subtitle 2">
            <a:extLst>
              <a:ext uri="{FF2B5EF4-FFF2-40B4-BE49-F238E27FC236}">
                <a16:creationId xmlns:a16="http://schemas.microsoft.com/office/drawing/2014/main" id="{0EA78B47-6491-4CEE-BEC7-FC2B664B5777}"/>
              </a:ext>
            </a:extLst>
          </p:cNvPr>
          <p:cNvSpPr>
            <a:spLocks noGrp="1"/>
          </p:cNvSpPr>
          <p:nvPr>
            <p:ph type="subTitle" idx="1"/>
          </p:nvPr>
        </p:nvSpPr>
        <p:spPr>
          <a:xfrm>
            <a:off x="1524000" y="1876926"/>
            <a:ext cx="9829800" cy="4211638"/>
          </a:xfrm>
        </p:spPr>
        <p:txBody>
          <a:bodyPr>
            <a:normAutofit/>
          </a:bodyPr>
          <a:lstStyle/>
          <a:p>
            <a:pPr algn="l"/>
            <a:r>
              <a:rPr lang="en-US" dirty="0"/>
              <a:t>In </a:t>
            </a:r>
            <a:r>
              <a:rPr lang="tr-TR" dirty="0"/>
              <a:t>ANN</a:t>
            </a:r>
            <a:r>
              <a:rPr lang="en-US" dirty="0"/>
              <a:t>, the </a:t>
            </a:r>
            <a:r>
              <a:rPr lang="en-US" b="1" dirty="0"/>
              <a:t>training set</a:t>
            </a:r>
            <a:r>
              <a:rPr lang="en-US" dirty="0"/>
              <a:t> data basically builds the system. </a:t>
            </a:r>
            <a:endParaRPr lang="tr-TR" dirty="0"/>
          </a:p>
          <a:p>
            <a:pPr algn="l"/>
            <a:endParaRPr lang="tr-TR" dirty="0"/>
          </a:p>
          <a:p>
            <a:pPr algn="l"/>
            <a:r>
              <a:rPr lang="tr-TR" dirty="0" err="1"/>
              <a:t>In</a:t>
            </a:r>
            <a:r>
              <a:rPr lang="tr-TR" dirty="0"/>
              <a:t> ANFIS</a:t>
            </a:r>
            <a:r>
              <a:rPr lang="en-US" dirty="0"/>
              <a:t>, the system is built by </a:t>
            </a:r>
            <a:r>
              <a:rPr lang="en-US" b="1" dirty="0"/>
              <a:t>fuzzy logic</a:t>
            </a:r>
            <a:r>
              <a:rPr lang="en-US" dirty="0"/>
              <a:t> definitions and refined using </a:t>
            </a:r>
            <a:r>
              <a:rPr lang="tr-TR" dirty="0"/>
              <a:t>ANN</a:t>
            </a:r>
            <a:r>
              <a:rPr lang="en-US" dirty="0"/>
              <a:t> training algorithms.</a:t>
            </a:r>
            <a:r>
              <a:rPr lang="tr-TR" dirty="0"/>
              <a:t> </a:t>
            </a:r>
            <a:r>
              <a:rPr lang="en-US" dirty="0"/>
              <a:t>ANFIS have membership functions</a:t>
            </a:r>
            <a:r>
              <a:rPr lang="tr-TR" dirty="0"/>
              <a:t> (</a:t>
            </a:r>
            <a:r>
              <a:rPr lang="tr-TR" b="1" dirty="0"/>
              <a:t>MF</a:t>
            </a:r>
            <a:r>
              <a:rPr lang="tr-TR" dirty="0"/>
              <a:t>)</a:t>
            </a:r>
            <a:r>
              <a:rPr lang="en-US" dirty="0"/>
              <a:t> and rules to be designed fed by</a:t>
            </a:r>
            <a:r>
              <a:rPr lang="tr-TR" dirty="0"/>
              <a:t>:</a:t>
            </a:r>
            <a:r>
              <a:rPr lang="en-US" dirty="0"/>
              <a:t> </a:t>
            </a:r>
            <a:endParaRPr lang="tr-TR" dirty="0"/>
          </a:p>
          <a:p>
            <a:pPr marL="342900" indent="-342900" algn="l">
              <a:buFont typeface="Arial" panose="020B0604020202020204" pitchFamily="34" charset="0"/>
              <a:buChar char="•"/>
            </a:pPr>
            <a:r>
              <a:rPr lang="tr-TR" dirty="0"/>
              <a:t>E</a:t>
            </a:r>
            <a:r>
              <a:rPr lang="en-US" dirty="0" err="1"/>
              <a:t>xperimental</a:t>
            </a:r>
            <a:r>
              <a:rPr lang="en-US" dirty="0"/>
              <a:t> data employing human knowledge </a:t>
            </a:r>
            <a:endParaRPr lang="tr-TR" dirty="0"/>
          </a:p>
          <a:p>
            <a:pPr marL="342900" indent="-342900" algn="l">
              <a:buFont typeface="Arial" panose="020B0604020202020204" pitchFamily="34" charset="0"/>
              <a:buChar char="•"/>
            </a:pPr>
            <a:r>
              <a:rPr lang="tr-TR" dirty="0"/>
              <a:t>E</a:t>
            </a:r>
            <a:r>
              <a:rPr lang="en-US" dirty="0" err="1"/>
              <a:t>xperience</a:t>
            </a:r>
            <a:r>
              <a:rPr lang="en-US" dirty="0"/>
              <a:t> about the target system to be exploited</a:t>
            </a:r>
            <a:endParaRPr lang="tr-TR" dirty="0"/>
          </a:p>
          <a:p>
            <a:pPr algn="l"/>
            <a:r>
              <a:rPr lang="en-US" dirty="0"/>
              <a:t> </a:t>
            </a:r>
            <a:endParaRPr lang="tr-TR" dirty="0"/>
          </a:p>
          <a:p>
            <a:pPr algn="l"/>
            <a:r>
              <a:rPr lang="en-US" dirty="0"/>
              <a:t>ANFIS can then refine the fuzzy with ‘if-then’ rules and membership functions to describe the input-output behavior of a complex system. </a:t>
            </a:r>
            <a:endParaRPr lang="tr-TR" dirty="0"/>
          </a:p>
        </p:txBody>
      </p:sp>
      <p:sp>
        <p:nvSpPr>
          <p:cNvPr id="7" name="Slide Number Placeholder 6">
            <a:extLst>
              <a:ext uri="{FF2B5EF4-FFF2-40B4-BE49-F238E27FC236}">
                <a16:creationId xmlns:a16="http://schemas.microsoft.com/office/drawing/2014/main" id="{A03CA3A5-09D4-4A9B-9E7F-7901A820FA2D}"/>
              </a:ext>
            </a:extLst>
          </p:cNvPr>
          <p:cNvSpPr>
            <a:spLocks noGrp="1"/>
          </p:cNvSpPr>
          <p:nvPr>
            <p:ph type="sldNum" sz="quarter" idx="12"/>
          </p:nvPr>
        </p:nvSpPr>
        <p:spPr/>
        <p:txBody>
          <a:bodyPr/>
          <a:lstStyle/>
          <a:p>
            <a:fld id="{16FFD6A8-9D33-43CB-AE1C-05B5338F7781}" type="slidenum">
              <a:rPr lang="en-US" smtClean="0"/>
              <a:t>8</a:t>
            </a:fld>
            <a:endParaRPr lang="en-US" dirty="0"/>
          </a:p>
        </p:txBody>
      </p:sp>
      <p:pic>
        <p:nvPicPr>
          <p:cNvPr id="5" name="Picture 4">
            <a:extLst>
              <a:ext uri="{FF2B5EF4-FFF2-40B4-BE49-F238E27FC236}">
                <a16:creationId xmlns:a16="http://schemas.microsoft.com/office/drawing/2014/main" id="{1352CE84-9B53-45EE-9FDC-6946AA87F8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1877641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5F32-BFDB-4864-9145-56F340A8E1E6}"/>
              </a:ext>
            </a:extLst>
          </p:cNvPr>
          <p:cNvSpPr>
            <a:spLocks noGrp="1"/>
          </p:cNvSpPr>
          <p:nvPr>
            <p:ph type="ctrTitle"/>
          </p:nvPr>
        </p:nvSpPr>
        <p:spPr>
          <a:xfrm>
            <a:off x="1524000" y="769437"/>
            <a:ext cx="9144000" cy="594142"/>
          </a:xfrm>
        </p:spPr>
        <p:txBody>
          <a:bodyPr>
            <a:normAutofit/>
          </a:bodyPr>
          <a:lstStyle/>
          <a:p>
            <a:pPr algn="l"/>
            <a:r>
              <a:rPr lang="en-GB" sz="3600" b="1" dirty="0"/>
              <a:t>AN</a:t>
            </a:r>
            <a:r>
              <a:rPr lang="tr-TR" sz="3600" b="1" dirty="0"/>
              <a:t>FIS </a:t>
            </a:r>
            <a:r>
              <a:rPr lang="en-GB" sz="3600" b="1" dirty="0"/>
              <a:t>– A</a:t>
            </a:r>
            <a:r>
              <a:rPr lang="tr-TR" sz="3600" b="1" dirty="0" err="1"/>
              <a:t>daptive</a:t>
            </a:r>
            <a:r>
              <a:rPr lang="tr-TR" sz="3600" b="1" dirty="0"/>
              <a:t> </a:t>
            </a:r>
            <a:r>
              <a:rPr lang="tr-TR" sz="3600" b="1" dirty="0" err="1"/>
              <a:t>Neuro-Fuzzy</a:t>
            </a:r>
            <a:r>
              <a:rPr lang="tr-TR" sz="3600" b="1" dirty="0"/>
              <a:t> </a:t>
            </a:r>
            <a:r>
              <a:rPr lang="tr-TR" sz="3600" b="1" dirty="0" err="1"/>
              <a:t>Inference</a:t>
            </a:r>
            <a:r>
              <a:rPr lang="tr-TR" sz="3600" b="1" dirty="0"/>
              <a:t> </a:t>
            </a:r>
            <a:r>
              <a:rPr lang="tr-TR" sz="3600" b="1" dirty="0" err="1"/>
              <a:t>System</a:t>
            </a:r>
            <a:endParaRPr lang="en-GB" sz="3600" b="1" dirty="0"/>
          </a:p>
        </p:txBody>
      </p:sp>
      <p:sp>
        <p:nvSpPr>
          <p:cNvPr id="3" name="Subtitle 2">
            <a:extLst>
              <a:ext uri="{FF2B5EF4-FFF2-40B4-BE49-F238E27FC236}">
                <a16:creationId xmlns:a16="http://schemas.microsoft.com/office/drawing/2014/main" id="{0EA78B47-6491-4CEE-BEC7-FC2B664B5777}"/>
              </a:ext>
            </a:extLst>
          </p:cNvPr>
          <p:cNvSpPr>
            <a:spLocks noGrp="1"/>
          </p:cNvSpPr>
          <p:nvPr>
            <p:ph type="subTitle" idx="1"/>
          </p:nvPr>
        </p:nvSpPr>
        <p:spPr>
          <a:xfrm>
            <a:off x="1524000" y="1604783"/>
            <a:ext cx="9296400" cy="4483780"/>
          </a:xfrm>
        </p:spPr>
        <p:txBody>
          <a:bodyPr>
            <a:normAutofit fontScale="92500" lnSpcReduction="10000"/>
          </a:bodyPr>
          <a:lstStyle/>
          <a:p>
            <a:pPr algn="l"/>
            <a:r>
              <a:rPr lang="en-US" dirty="0" err="1"/>
              <a:t>Sugeno</a:t>
            </a:r>
            <a:r>
              <a:rPr lang="en-US" dirty="0"/>
              <a:t> type FIS models have been considered which are more suitable for constructing fuzzy models due to their more compact and efficient representation of data than the Mamdani fuzzy systems (Lee et al., 2007). </a:t>
            </a:r>
            <a:endParaRPr lang="tr-TR" dirty="0"/>
          </a:p>
          <a:p>
            <a:pPr algn="l"/>
            <a:r>
              <a:rPr lang="en-US" dirty="0"/>
              <a:t>A typical </a:t>
            </a:r>
            <a:r>
              <a:rPr lang="en-US" b="1" dirty="0"/>
              <a:t>zero</a:t>
            </a:r>
            <a:r>
              <a:rPr lang="tr-TR" b="1" dirty="0" err="1"/>
              <a:t>th</a:t>
            </a:r>
            <a:r>
              <a:rPr lang="en-US" b="1" dirty="0"/>
              <a:t>-order </a:t>
            </a:r>
            <a:r>
              <a:rPr lang="en-US" b="1" dirty="0" err="1"/>
              <a:t>Sugeno</a:t>
            </a:r>
            <a:r>
              <a:rPr lang="en-US" b="1" dirty="0"/>
              <a:t> </a:t>
            </a:r>
            <a:r>
              <a:rPr lang="en-US" dirty="0"/>
              <a:t>fuzzy system has the form as below: </a:t>
            </a:r>
            <a:endParaRPr lang="tr-TR" dirty="0"/>
          </a:p>
          <a:p>
            <a:r>
              <a:rPr lang="en-US" b="1" dirty="0"/>
              <a:t>If </a:t>
            </a:r>
            <a:r>
              <a:rPr lang="en-US" b="1" i="1" dirty="0"/>
              <a:t>x </a:t>
            </a:r>
            <a:r>
              <a:rPr lang="en-US" b="1" dirty="0"/>
              <a:t>is </a:t>
            </a:r>
            <a:r>
              <a:rPr lang="en-US" b="1" i="1" dirty="0"/>
              <a:t>A </a:t>
            </a:r>
            <a:r>
              <a:rPr lang="en-US" b="1" dirty="0"/>
              <a:t>and </a:t>
            </a:r>
            <a:r>
              <a:rPr lang="en-US" b="1" i="1" dirty="0"/>
              <a:t>y </a:t>
            </a:r>
            <a:r>
              <a:rPr lang="en-US" b="1" dirty="0"/>
              <a:t>is </a:t>
            </a:r>
            <a:r>
              <a:rPr lang="en-US" b="1" i="1" dirty="0"/>
              <a:t>B</a:t>
            </a:r>
            <a:r>
              <a:rPr lang="en-US" b="1" dirty="0"/>
              <a:t>, the</a:t>
            </a:r>
            <a:r>
              <a:rPr lang="tr-TR" b="1" dirty="0"/>
              <a:t>n </a:t>
            </a:r>
            <a:r>
              <a:rPr lang="tr-TR" b="1" i="1" dirty="0"/>
              <a:t>z = c</a:t>
            </a:r>
            <a:endParaRPr lang="en-US" b="1" i="1" dirty="0"/>
          </a:p>
          <a:p>
            <a:r>
              <a:rPr lang="en-US" dirty="0"/>
              <a:t>where </a:t>
            </a:r>
            <a:r>
              <a:rPr lang="en-US" i="1" dirty="0"/>
              <a:t>A </a:t>
            </a:r>
            <a:r>
              <a:rPr lang="en-US" dirty="0"/>
              <a:t>and </a:t>
            </a:r>
            <a:r>
              <a:rPr lang="en-US" i="1" dirty="0"/>
              <a:t>B </a:t>
            </a:r>
            <a:r>
              <a:rPr lang="en-US" dirty="0"/>
              <a:t>are fuzzy sets and </a:t>
            </a:r>
            <a:r>
              <a:rPr lang="en-US" i="1" dirty="0"/>
              <a:t>z </a:t>
            </a:r>
            <a:r>
              <a:rPr lang="en-US" dirty="0"/>
              <a:t>is a sharply defined function. </a:t>
            </a:r>
            <a:endParaRPr lang="tr-TR" dirty="0"/>
          </a:p>
          <a:p>
            <a:pPr algn="l"/>
            <a:endParaRPr lang="tr-TR" dirty="0"/>
          </a:p>
          <a:p>
            <a:pPr algn="l"/>
            <a:r>
              <a:rPr lang="en-US" dirty="0"/>
              <a:t>Alternatively, a more general </a:t>
            </a:r>
            <a:r>
              <a:rPr lang="en-US" b="1" dirty="0"/>
              <a:t>first-order </a:t>
            </a:r>
            <a:r>
              <a:rPr lang="en-US" b="1" dirty="0" err="1"/>
              <a:t>Sugeno</a:t>
            </a:r>
            <a:r>
              <a:rPr lang="en-US" b="1" dirty="0"/>
              <a:t> </a:t>
            </a:r>
            <a:r>
              <a:rPr lang="en-US" dirty="0"/>
              <a:t>can be used by setting to a higher order function: </a:t>
            </a:r>
          </a:p>
          <a:p>
            <a:r>
              <a:rPr lang="tr-TR" b="1" dirty="0"/>
              <a:t>z </a:t>
            </a:r>
            <a:r>
              <a:rPr lang="en-GB" b="1" dirty="0"/>
              <a:t>= 𝑝𝑥 + 𝑞𝑦 + 𝑐</a:t>
            </a:r>
            <a:r>
              <a:rPr lang="tr-TR" b="1" dirty="0"/>
              <a:t>	</a:t>
            </a:r>
            <a:r>
              <a:rPr lang="tr-TR" dirty="0"/>
              <a:t>(</a:t>
            </a:r>
            <a:r>
              <a:rPr lang="tr-TR" dirty="0" err="1"/>
              <a:t>instead</a:t>
            </a:r>
            <a:r>
              <a:rPr lang="tr-TR" dirty="0"/>
              <a:t> of z = c)</a:t>
            </a:r>
            <a:r>
              <a:rPr lang="en-GB" dirty="0"/>
              <a:t> </a:t>
            </a:r>
            <a:endParaRPr lang="tr-TR" dirty="0"/>
          </a:p>
          <a:p>
            <a:endParaRPr lang="tr-TR" b="1" dirty="0"/>
          </a:p>
          <a:p>
            <a:pPr algn="l"/>
            <a:r>
              <a:rPr lang="tr-TR" dirty="0"/>
              <a:t>- </a:t>
            </a:r>
            <a:r>
              <a:rPr lang="tr-TR" dirty="0" err="1"/>
              <a:t>Higher</a:t>
            </a:r>
            <a:r>
              <a:rPr lang="tr-TR" dirty="0"/>
              <a:t> </a:t>
            </a:r>
            <a:r>
              <a:rPr lang="tr-TR" dirty="0" err="1"/>
              <a:t>order</a:t>
            </a:r>
            <a:r>
              <a:rPr lang="tr-TR" dirty="0"/>
              <a:t> </a:t>
            </a:r>
            <a:r>
              <a:rPr lang="tr-TR" dirty="0" err="1"/>
              <a:t>systems</a:t>
            </a:r>
            <a:r>
              <a:rPr lang="tr-TR" dirty="0"/>
              <a:t> </a:t>
            </a:r>
            <a:r>
              <a:rPr lang="tr-TR" dirty="0" err="1"/>
              <a:t>brings</a:t>
            </a:r>
            <a:r>
              <a:rPr lang="tr-TR" dirty="0"/>
              <a:t> an </a:t>
            </a:r>
            <a:r>
              <a:rPr lang="tr-TR" dirty="0" err="1"/>
              <a:t>unnecessary</a:t>
            </a:r>
            <a:r>
              <a:rPr lang="tr-TR" dirty="0"/>
              <a:t> </a:t>
            </a:r>
            <a:r>
              <a:rPr lang="tr-TR" dirty="0" err="1"/>
              <a:t>level</a:t>
            </a:r>
            <a:r>
              <a:rPr lang="tr-TR" dirty="0"/>
              <a:t> of </a:t>
            </a:r>
            <a:r>
              <a:rPr lang="tr-TR" dirty="0" err="1"/>
              <a:t>complexity</a:t>
            </a:r>
            <a:r>
              <a:rPr lang="tr-TR" dirty="0"/>
              <a:t>.</a:t>
            </a:r>
            <a:endParaRPr lang="en-US" dirty="0"/>
          </a:p>
        </p:txBody>
      </p:sp>
      <p:sp>
        <p:nvSpPr>
          <p:cNvPr id="7" name="Slide Number Placeholder 6">
            <a:extLst>
              <a:ext uri="{FF2B5EF4-FFF2-40B4-BE49-F238E27FC236}">
                <a16:creationId xmlns:a16="http://schemas.microsoft.com/office/drawing/2014/main" id="{A03CA3A5-09D4-4A9B-9E7F-7901A820FA2D}"/>
              </a:ext>
            </a:extLst>
          </p:cNvPr>
          <p:cNvSpPr>
            <a:spLocks noGrp="1"/>
          </p:cNvSpPr>
          <p:nvPr>
            <p:ph type="sldNum" sz="quarter" idx="12"/>
          </p:nvPr>
        </p:nvSpPr>
        <p:spPr/>
        <p:txBody>
          <a:bodyPr/>
          <a:lstStyle/>
          <a:p>
            <a:fld id="{16FFD6A8-9D33-43CB-AE1C-05B5338F7781}" type="slidenum">
              <a:rPr lang="en-US" smtClean="0"/>
              <a:t>9</a:t>
            </a:fld>
            <a:endParaRPr lang="en-US" dirty="0"/>
          </a:p>
        </p:txBody>
      </p:sp>
      <p:pic>
        <p:nvPicPr>
          <p:cNvPr id="5" name="Picture 4">
            <a:extLst>
              <a:ext uri="{FF2B5EF4-FFF2-40B4-BE49-F238E27FC236}">
                <a16:creationId xmlns:a16="http://schemas.microsoft.com/office/drawing/2014/main" id="{D29E2576-AC30-4ED5-81C3-3E9E083E9A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3130" y="136525"/>
            <a:ext cx="1061340" cy="1058615"/>
          </a:xfrm>
          <a:prstGeom prst="rect">
            <a:avLst/>
          </a:prstGeom>
        </p:spPr>
      </p:pic>
    </p:spTree>
    <p:extLst>
      <p:ext uri="{BB962C8B-B14F-4D97-AF65-F5344CB8AC3E}">
        <p14:creationId xmlns:p14="http://schemas.microsoft.com/office/powerpoint/2010/main" val="32072188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TotalTime>
  <Words>2094</Words>
  <Application>Microsoft Office PowerPoint</Application>
  <PresentationFormat>Widescreen</PresentationFormat>
  <Paragraphs>210</Paragraphs>
  <Slides>22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ANFIS Adaptive Neuro-Fuzzy Inference System </vt:lpstr>
      <vt:lpstr>INDEX</vt:lpstr>
      <vt:lpstr>Soft Computing</vt:lpstr>
      <vt:lpstr>ANN – Artificial Neural Network</vt:lpstr>
      <vt:lpstr>ANN – Artificial Neural Network</vt:lpstr>
      <vt:lpstr>ANN – Artificial Neural Network</vt:lpstr>
      <vt:lpstr>ANN – Artificial Neural Network</vt:lpstr>
      <vt:lpstr>ANFIS – Adaptive Neuro-Fuzzy Inference System</vt:lpstr>
      <vt:lpstr>ANFIS – Adaptive Neuro-Fuzzy Inference System</vt:lpstr>
      <vt:lpstr>ANFIS – Adaptive Neuro-Fuzzy Inference System</vt:lpstr>
      <vt:lpstr>ANFIS</vt:lpstr>
      <vt:lpstr>ANFIS</vt:lpstr>
      <vt:lpstr>ANFIS</vt:lpstr>
      <vt:lpstr>ANFIS</vt:lpstr>
      <vt:lpstr>ANFIS</vt:lpstr>
      <vt:lpstr>ANFIS – Adaptive Neuro-Fuzzy Inference System</vt:lpstr>
      <vt:lpstr>ANFIS Modelling in Matlab - Inputs</vt:lpstr>
      <vt:lpstr>ANFIS Modelling in Matlab - Outputs</vt:lpstr>
      <vt:lpstr>ANFIS Modelling in Matlab – Performance Criteria</vt:lpstr>
      <vt:lpstr>Comparison of Several Computations</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Bekir Kagan Yavuz</dc:creator>
  <cp:lastModifiedBy>Bekir Kagan Yavuz</cp:lastModifiedBy>
  <cp:revision>28</cp:revision>
  <dcterms:created xsi:type="dcterms:W3CDTF">2018-12-26T05:37:48Z</dcterms:created>
  <dcterms:modified xsi:type="dcterms:W3CDTF">2018-12-28T10:00:10Z</dcterms:modified>
</cp:coreProperties>
</file>