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3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8ABC9-5E94-4DCF-8F3A-6AC9A080B8B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5EFD7-E6D8-4594-86C8-37406C98A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5EFD7-E6D8-4594-86C8-37406C98A6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38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5EFD7-E6D8-4594-86C8-37406C98A6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4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43A09-5874-93B1-A406-262645931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63473C-3C94-1455-32A4-B85FD1A4D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875D9-9520-9D1E-0DC3-84BF161F3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333D-7B9C-4821-B95D-0DACD069E6DD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7E29E-F5BB-3270-D8E9-70D10122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01107-D19B-9B8D-E849-1D205F0B6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FC7-482E-4F44-B3CC-952445BB8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5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0187E-A6CA-9F03-95D4-C9C9F378D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1B45C-9E07-7987-D44C-EEA21B0EA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9E47C-2264-14F7-02F0-E6E72269D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333D-7B9C-4821-B95D-0DACD069E6DD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DE1E7-C407-4711-5FE0-10E61448D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A8EE3-3FB9-10D1-2D36-79E08175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FC7-482E-4F44-B3CC-952445BB8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3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0FE690-B210-1BE0-63FD-81C8BC6B96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19C952-C055-836E-06CB-3D3080DD4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87B29-2080-0A2E-3AAD-C2890CEC4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333D-7B9C-4821-B95D-0DACD069E6DD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74425-4C2F-1917-D66F-4D4608091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C0CAB-C5A6-5301-4CAF-BA71BF85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FC7-482E-4F44-B3CC-952445BB8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8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22366-FD1D-7237-D499-F5980FF15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FCC9B-FA00-ADAE-85E4-946BF7577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731EB-0C74-BFF5-8143-465FD245D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333D-7B9C-4821-B95D-0DACD069E6DD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84AE-CAD2-BE42-24D8-7AE55C86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C6B4A-7950-1855-3544-87A0A4535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FC7-482E-4F44-B3CC-952445BB8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8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F74A3-AEBF-AC2A-3F06-57AAF30B5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BA8DE-A2D1-9B86-D0DC-6884755DD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7111A-8FE3-F7FB-D99C-EAE423C3A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333D-7B9C-4821-B95D-0DACD069E6DD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D8426-397A-C9D6-0FFD-BD3F1E26B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3D1EA-9FD8-462E-C2A3-C7B94CE4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FC7-482E-4F44-B3CC-952445BB8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4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6FD2F-7DE3-0608-7E39-1775923A6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DB74A-F31E-B948-2AF8-1578D06E5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DED63-CA00-4519-CE77-D6C33FA55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E77B4-8170-39AB-3868-68E5CE55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333D-7B9C-4821-B95D-0DACD069E6DD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0EE87-4EC8-3730-E33C-5530622C4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62CE6-1770-531F-7483-027B3EB1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FC7-482E-4F44-B3CC-952445BB8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A9887-8CD0-8B16-1C96-02882409F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45A61-EC24-28CF-ADAB-DF3DE11EF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27BC2-3BEE-621A-4407-C23D61122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C9AA7-BFDC-BBD5-B4F0-7D3DA12157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0BCF2-551F-0C91-86F5-285A032BA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62027E-6EB3-DE39-3205-73DB5B84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333D-7B9C-4821-B95D-0DACD069E6DD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0064A5-A05A-086D-6ADB-8DCFF945D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1F3A6-8EC9-BB05-83D4-78648462A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FC7-482E-4F44-B3CC-952445BB8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93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6D89A-71C9-EE5E-EA18-B0C08224B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D3D1B8-7DD8-C718-BCD9-8EC8B74A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333D-7B9C-4821-B95D-0DACD069E6DD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CA1D3-ADF8-D299-4CF4-280A6DE07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05FAD3-5A54-2A1B-B913-D7C46532C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FC7-482E-4F44-B3CC-952445BB8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1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4D7B55-8768-7867-66B6-0917377D6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333D-7B9C-4821-B95D-0DACD069E6DD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5EA0C-3183-6741-EAAB-67D2FC56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B64AF-0EC2-0E9F-7DEF-6EABEE57F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FC7-482E-4F44-B3CC-952445BB8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3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70FC-546C-8006-7526-ABC474C45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588AD-45E7-6F79-F7C2-AF2D47FB2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9A999E-A3C3-8E33-0A72-EC4A3FC76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AF810-9FAF-A92F-29FD-61A5940EB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333D-7B9C-4821-B95D-0DACD069E6DD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E8E56-E164-04C7-362D-ADBB456B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B76C3-72A5-B5D4-FDC7-B4D0CCCD6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FC7-482E-4F44-B3CC-952445BB8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6C9-AE47-C3FA-6E01-1273D3B10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31ED5-C552-1A37-FE8C-EA46D055C0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B3C70-E1E4-3EC9-DAD8-D34A0FD57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12EEA-2B5E-3C4B-AAAD-8F69AC122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333D-7B9C-4821-B95D-0DACD069E6DD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CACF2-597E-DC26-CB4C-811318733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7B38A-FD98-13E2-C1A7-9104612C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FFC7-482E-4F44-B3CC-952445BB8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8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16BF9D-9123-CDB4-7567-22780A0B0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80A68-86CF-637A-65BC-71962AD95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1CAF0-A39E-58F7-E45C-5010E3DDA0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3333D-7B9C-4821-B95D-0DACD069E6DD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B9DD2-8337-5602-A8D1-F1593CDF0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B727C-C620-F5CF-B4FB-4B653029C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2FFC7-482E-4F44-B3CC-952445BB8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9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AA4648-EEB8-9D12-3188-4EEA0DE9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Gündem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07A57-4340-5A91-9FB6-FE984F748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Projelerin</a:t>
            </a:r>
            <a:r>
              <a:rPr lang="en-US" dirty="0"/>
              <a:t> </a:t>
            </a:r>
            <a:r>
              <a:rPr lang="en-US" dirty="0" err="1"/>
              <a:t>Yönetimi</a:t>
            </a:r>
            <a:endParaRPr lang="en-US" dirty="0"/>
          </a:p>
          <a:p>
            <a:r>
              <a:rPr lang="en-US" dirty="0" err="1"/>
              <a:t>Proje</a:t>
            </a:r>
            <a:r>
              <a:rPr lang="en-US" dirty="0"/>
              <a:t> </a:t>
            </a:r>
            <a:r>
              <a:rPr lang="en-US" dirty="0" err="1"/>
              <a:t>Yönetiminin</a:t>
            </a:r>
            <a:r>
              <a:rPr lang="en-US" dirty="0"/>
              <a:t> </a:t>
            </a:r>
            <a:r>
              <a:rPr lang="en-US" dirty="0" err="1"/>
              <a:t>Olmazsa</a:t>
            </a:r>
            <a:r>
              <a:rPr lang="en-US" dirty="0"/>
              <a:t> </a:t>
            </a:r>
            <a:r>
              <a:rPr lang="en-US" dirty="0" err="1"/>
              <a:t>Olmazları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003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A4648-EEB8-9D12-3188-4EEA0DE9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800"/>
              <a:t>Proje Yaşam Döngüsü ve Organizasyon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07A57-4340-5A91-9FB6-FE984F748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b="1"/>
              <a:t>Proje Yaşam Döngüsü</a:t>
            </a:r>
            <a:endParaRPr lang="en-US" sz="2200" b="1" u="sng"/>
          </a:p>
          <a:p>
            <a:pPr marL="0" indent="0">
              <a:buNone/>
            </a:pPr>
            <a:endParaRPr lang="en-US" sz="22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011A6A-C72D-785F-7704-06F7CA863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627238"/>
            <a:ext cx="6903720" cy="557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72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A4648-EEB8-9D12-3188-4EEA0DE9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800"/>
              <a:t>Proje Yaşam Döngüsü ve Organizasyon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07A57-4340-5A91-9FB6-FE984F748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b="1"/>
              <a:t>Proje Yaşam Döngüsü</a:t>
            </a:r>
            <a:endParaRPr lang="en-US" sz="2200" b="1" u="sng"/>
          </a:p>
          <a:p>
            <a:pPr marL="0" indent="0">
              <a:buNone/>
            </a:pPr>
            <a:endParaRPr lang="en-US" sz="2200"/>
          </a:p>
        </p:txBody>
      </p:sp>
      <p:pic>
        <p:nvPicPr>
          <p:cNvPr id="3" name="Picture 2" descr="A diagram of a project&#10;&#10;Description automatically generated">
            <a:extLst>
              <a:ext uri="{FF2B5EF4-FFF2-40B4-BE49-F238E27FC236}">
                <a16:creationId xmlns:a16="http://schemas.microsoft.com/office/drawing/2014/main" id="{4528B6B1-43A4-5C7B-76FF-2B62A9933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658" y="640080"/>
            <a:ext cx="6600996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63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A4648-EEB8-9D12-3188-4EEA0DE9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800"/>
              <a:t>Proje Yaşam Döngüsü ve Organizasyon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07A57-4340-5A91-9FB6-FE984F748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b="1"/>
              <a:t>Paydaşlar</a:t>
            </a:r>
            <a:endParaRPr lang="en-US" sz="2200" b="1" u="sng"/>
          </a:p>
          <a:p>
            <a:pPr marL="0" indent="0">
              <a:buNone/>
            </a:pPr>
            <a:r>
              <a:rPr lang="en-US" sz="2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Projeye aktif olarak katılan ya da projenin yürütülmesinden ya da tamamlanmasından olumlu ya da olumsuz yönde etkilenen kişi ya da kuruluşlardır.</a:t>
            </a:r>
          </a:p>
          <a:p>
            <a:pPr marL="0" indent="0">
              <a:buNone/>
            </a:pPr>
            <a:endParaRPr lang="en-US" sz="2200"/>
          </a:p>
        </p:txBody>
      </p:sp>
      <p:pic>
        <p:nvPicPr>
          <p:cNvPr id="2" name="Picture 1" descr="A diagram of a project&#10;&#10;Description automatically generated">
            <a:extLst>
              <a:ext uri="{FF2B5EF4-FFF2-40B4-BE49-F238E27FC236}">
                <a16:creationId xmlns:a16="http://schemas.microsoft.com/office/drawing/2014/main" id="{3BD8586B-A264-E6C0-B9B5-B8230AE9B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639520"/>
            <a:ext cx="6903720" cy="57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07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A4648-EEB8-9D12-3188-4EEA0DE9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800"/>
              <a:t>Proje Yaşam Döngüsü ve Organizasyon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07A57-4340-5A91-9FB6-FE984F748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b="1" dirty="0" err="1"/>
              <a:t>Organizasyon</a:t>
            </a:r>
            <a:r>
              <a:rPr lang="en-US" sz="2200" b="1" dirty="0"/>
              <a:t> </a:t>
            </a:r>
            <a:r>
              <a:rPr lang="en-US" sz="2200" b="1" dirty="0" err="1"/>
              <a:t>Yapısı</a:t>
            </a:r>
            <a:endParaRPr lang="en-US" sz="2200" b="1" u="sng" dirty="0"/>
          </a:p>
          <a:p>
            <a:pPr marL="0" indent="0">
              <a:buNone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Organizasyonel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kültür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tarz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yapı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projelerin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nasıl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yürütüleceği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üzerinde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etkili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Organizasyonun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yönetimi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olgunluğu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derecesi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yönetim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sistemleri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projeyi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doğrudan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etkiler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21CB52-03E4-CBAB-AAD9-37D0DDE8B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871" y="504780"/>
            <a:ext cx="6837597" cy="497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62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AA4648-EEB8-9D12-3188-4EEA0DE9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Proje</a:t>
            </a:r>
            <a:r>
              <a:rPr lang="en-US" dirty="0"/>
              <a:t> </a:t>
            </a:r>
            <a:r>
              <a:rPr lang="en-US" dirty="0" err="1"/>
              <a:t>Yönetimi</a:t>
            </a:r>
            <a:r>
              <a:rPr lang="en-US" dirty="0"/>
              <a:t> </a:t>
            </a:r>
            <a:r>
              <a:rPr lang="en-US" dirty="0" err="1"/>
              <a:t>İçin</a:t>
            </a:r>
            <a:r>
              <a:rPr lang="en-US" dirty="0"/>
              <a:t> </a:t>
            </a:r>
            <a:r>
              <a:rPr lang="en-US" dirty="0" err="1"/>
              <a:t>Standart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07A57-4340-5A91-9FB6-FE984F748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595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/>
              <a:t>Proje</a:t>
            </a:r>
            <a:r>
              <a:rPr lang="en-US" sz="3600" b="1" dirty="0"/>
              <a:t> </a:t>
            </a:r>
            <a:r>
              <a:rPr lang="en-US" sz="3600" b="1" dirty="0" err="1"/>
              <a:t>Yönetimi</a:t>
            </a:r>
            <a:r>
              <a:rPr lang="en-US" sz="3600" b="1" dirty="0"/>
              <a:t> </a:t>
            </a:r>
            <a:r>
              <a:rPr lang="en-US" sz="3600" b="1" dirty="0" err="1"/>
              <a:t>Süreç</a:t>
            </a:r>
            <a:r>
              <a:rPr lang="en-US" sz="3600" b="1" dirty="0"/>
              <a:t> </a:t>
            </a:r>
            <a:r>
              <a:rPr lang="en-US" sz="3600" b="1" dirty="0" err="1"/>
              <a:t>Grupları</a:t>
            </a:r>
            <a:endParaRPr lang="en-US" sz="3600" b="1" u="sng" dirty="0"/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Başlangıç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Planlama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Yürütme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İzleme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Kapanış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Süreç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grupları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fazları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değildir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Örneğin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büyük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karmaşık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projeler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için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fizibilite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çalışması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konsept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geliştirme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tasarım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prototip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inşa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test vb.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fazlar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bulunabilir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919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A4648-EEB8-9D12-3188-4EEA0DE9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200"/>
              <a:t>Proje Yönetimi İçin Standart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07A57-4340-5A91-9FB6-FE984F748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b="1" dirty="0" err="1"/>
              <a:t>Proje</a:t>
            </a:r>
            <a:r>
              <a:rPr lang="en-US" sz="2200" b="1" dirty="0"/>
              <a:t> </a:t>
            </a:r>
            <a:r>
              <a:rPr lang="en-US" sz="2200" b="1" dirty="0" err="1"/>
              <a:t>Yönetimi</a:t>
            </a:r>
            <a:r>
              <a:rPr lang="en-US" sz="2200" b="1" dirty="0"/>
              <a:t> </a:t>
            </a:r>
            <a:r>
              <a:rPr lang="en-US" sz="2200" b="1" dirty="0" err="1"/>
              <a:t>Süreç</a:t>
            </a:r>
            <a:r>
              <a:rPr lang="en-US" sz="2200" b="1" dirty="0"/>
              <a:t> </a:t>
            </a:r>
            <a:r>
              <a:rPr lang="en-US" sz="2200" b="1" dirty="0" err="1"/>
              <a:t>Grupları</a:t>
            </a:r>
            <a:r>
              <a:rPr lang="en-US" sz="2200" b="1" dirty="0"/>
              <a:t> </a:t>
            </a:r>
            <a:r>
              <a:rPr lang="en-US" sz="2200" b="1" dirty="0" err="1"/>
              <a:t>ve</a:t>
            </a:r>
            <a:r>
              <a:rPr lang="en-US" sz="2200" b="1" dirty="0"/>
              <a:t> Bilgi </a:t>
            </a:r>
            <a:r>
              <a:rPr lang="en-US" sz="2200" b="1" dirty="0" err="1"/>
              <a:t>Alanları</a:t>
            </a:r>
            <a:endParaRPr lang="en-US" sz="2200" b="1" u="sng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C8C7B-EC82-319D-BFAB-6886BB7BA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31" y="80242"/>
            <a:ext cx="5794310" cy="652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42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A4648-EEB8-9D12-3188-4EEA0DE9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200"/>
              <a:t>Proje Yönetimi İçin Standart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07A57-4340-5A91-9FB6-FE984F748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b="1" dirty="0" err="1"/>
              <a:t>Başlangıç</a:t>
            </a:r>
            <a:r>
              <a:rPr lang="en-US" sz="2200" b="1" dirty="0"/>
              <a:t> </a:t>
            </a:r>
            <a:r>
              <a:rPr lang="en-US" sz="2200" b="1" dirty="0" err="1"/>
              <a:t>Süreçleri</a:t>
            </a:r>
            <a:endParaRPr lang="en-US" sz="2200" b="1" u="sng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3" name="Picture 2" descr="A black and white rectangular box with black text&#10;&#10;Description automatically generated">
            <a:extLst>
              <a:ext uri="{FF2B5EF4-FFF2-40B4-BE49-F238E27FC236}">
                <a16:creationId xmlns:a16="http://schemas.microsoft.com/office/drawing/2014/main" id="{49F9EDC1-6AFF-0EA5-8AEC-B4F79AD13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9" y="981583"/>
            <a:ext cx="4450080" cy="1825625"/>
          </a:xfrm>
          <a:prstGeom prst="rect">
            <a:avLst/>
          </a:prstGeom>
        </p:spPr>
      </p:pic>
      <p:pic>
        <p:nvPicPr>
          <p:cNvPr id="6" name="Picture 5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23D99B8C-898D-7BA0-B30C-449CAAA69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271" y="3924040"/>
            <a:ext cx="36830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05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A4648-EEB8-9D12-3188-4EEA0DE9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200"/>
              <a:t>Proje Yönetimi İçin Standart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07A57-4340-5A91-9FB6-FE984F748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b="1" dirty="0" err="1"/>
              <a:t>Planlama</a:t>
            </a:r>
            <a:r>
              <a:rPr lang="en-US" sz="2200" b="1" dirty="0"/>
              <a:t> </a:t>
            </a:r>
            <a:r>
              <a:rPr lang="en-US" sz="2200" b="1" dirty="0" err="1"/>
              <a:t>Süreçleri</a:t>
            </a:r>
            <a:endParaRPr lang="en-US" sz="2200" b="1" u="sng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2" name="Picture 1" descr="A diagram of a company&#10;&#10;Description automatically generated">
            <a:extLst>
              <a:ext uri="{FF2B5EF4-FFF2-40B4-BE49-F238E27FC236}">
                <a16:creationId xmlns:a16="http://schemas.microsoft.com/office/drawing/2014/main" id="{5242C23F-2A0F-7443-8D07-D9BF1F643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379" y="270751"/>
            <a:ext cx="5901690" cy="631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23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A4648-EEB8-9D12-3188-4EEA0DE9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200"/>
              <a:t>Proje Yönetimi İçin Standart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07A57-4340-5A91-9FB6-FE984F748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b="1" dirty="0" err="1"/>
              <a:t>Yürütme</a:t>
            </a:r>
            <a:r>
              <a:rPr lang="en-US" sz="2200" b="1" dirty="0"/>
              <a:t> </a:t>
            </a:r>
            <a:r>
              <a:rPr lang="en-US" sz="2200" b="1" dirty="0" err="1"/>
              <a:t>Süreçleri</a:t>
            </a:r>
            <a:endParaRPr lang="en-US" sz="2200" b="1" u="sng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3" name="Picture 2" descr="A diagram of a diagram&#10;&#10;Description automatically generated">
            <a:extLst>
              <a:ext uri="{FF2B5EF4-FFF2-40B4-BE49-F238E27FC236}">
                <a16:creationId xmlns:a16="http://schemas.microsoft.com/office/drawing/2014/main" id="{065528E7-869C-3482-4C33-859378EFF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742" y="526208"/>
            <a:ext cx="61341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88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A4648-EEB8-9D12-3188-4EEA0DE9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200"/>
              <a:t>Proje Yönetimi İçin Standart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07A57-4340-5A91-9FB6-FE984F748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b="1" dirty="0" err="1"/>
              <a:t>İzleme</a:t>
            </a:r>
            <a:r>
              <a:rPr lang="en-US" sz="2200" b="1" dirty="0"/>
              <a:t> </a:t>
            </a:r>
            <a:r>
              <a:rPr lang="en-US" sz="2200" b="1" dirty="0" err="1"/>
              <a:t>ve</a:t>
            </a:r>
            <a:r>
              <a:rPr lang="en-US" sz="2200" b="1" dirty="0"/>
              <a:t> </a:t>
            </a:r>
            <a:r>
              <a:rPr lang="en-US" sz="2200" b="1" dirty="0" err="1"/>
              <a:t>Yürütme</a:t>
            </a:r>
            <a:r>
              <a:rPr lang="en-US" sz="2200" b="1" dirty="0"/>
              <a:t> </a:t>
            </a:r>
            <a:r>
              <a:rPr lang="en-US" sz="2200" b="1" dirty="0" err="1"/>
              <a:t>Süreçleri</a:t>
            </a:r>
            <a:endParaRPr lang="en-US" sz="2200" b="1" u="sng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2" name="Picture 1" descr="A diagram of a project&#10;&#10;Description automatically generated">
            <a:extLst>
              <a:ext uri="{FF2B5EF4-FFF2-40B4-BE49-F238E27FC236}">
                <a16:creationId xmlns:a16="http://schemas.microsoft.com/office/drawing/2014/main" id="{E3ACBC57-6A28-2DFA-8DC1-667CB6111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044" y="460349"/>
            <a:ext cx="642112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46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AA4648-EEB8-9D12-3188-4EEA0DE9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İçindekiler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07A57-4340-5A91-9FB6-FE984F748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b="1" dirty="0"/>
              <a:t>BÜYÜK PROJELERİN YÖNETİMİ</a:t>
            </a:r>
          </a:p>
          <a:p>
            <a:pPr marL="0" indent="0">
              <a:buNone/>
            </a:pPr>
            <a:r>
              <a:rPr lang="en-US" sz="3200" b="1" dirty="0"/>
              <a:t>KISIM 1-Proje </a:t>
            </a:r>
            <a:r>
              <a:rPr lang="en-US" sz="3200" b="1" dirty="0" err="1"/>
              <a:t>Yönetim</a:t>
            </a:r>
            <a:r>
              <a:rPr lang="en-US" sz="3200" b="1" dirty="0"/>
              <a:t> </a:t>
            </a:r>
            <a:r>
              <a:rPr lang="en-US" sz="3200" b="1" dirty="0" err="1"/>
              <a:t>Çerçevesi</a:t>
            </a:r>
            <a:endParaRPr lang="en-US" sz="3200" b="1" dirty="0"/>
          </a:p>
          <a:p>
            <a:pPr marL="0" indent="0">
              <a:buNone/>
            </a:pPr>
            <a:r>
              <a:rPr lang="en-US" b="1" u="sng" dirty="0"/>
              <a:t>1.Bölüm - </a:t>
            </a:r>
            <a:r>
              <a:rPr lang="en-US" b="1" u="sng" dirty="0" err="1"/>
              <a:t>Giriş</a:t>
            </a:r>
            <a:endParaRPr lang="en-US" b="1" u="sng" dirty="0"/>
          </a:p>
          <a:p>
            <a:pPr marL="0" indent="0">
              <a:buNone/>
            </a:pPr>
            <a:r>
              <a:rPr lang="en-US" sz="2000" dirty="0" err="1"/>
              <a:t>Proje</a:t>
            </a:r>
            <a:r>
              <a:rPr lang="en-US" sz="2000" dirty="0"/>
              <a:t> </a:t>
            </a:r>
            <a:r>
              <a:rPr lang="en-US" sz="2000" dirty="0" err="1"/>
              <a:t>Nedir</a:t>
            </a:r>
            <a:r>
              <a:rPr lang="en-US" sz="2000" dirty="0"/>
              <a:t>?</a:t>
            </a:r>
          </a:p>
          <a:p>
            <a:pPr marL="0" indent="0">
              <a:buNone/>
            </a:pPr>
            <a:r>
              <a:rPr lang="en-US" sz="2000" dirty="0" err="1"/>
              <a:t>Proje</a:t>
            </a:r>
            <a:r>
              <a:rPr lang="en-US" sz="2000" dirty="0"/>
              <a:t> </a:t>
            </a:r>
            <a:r>
              <a:rPr lang="en-US" sz="2000" dirty="0" err="1"/>
              <a:t>Kompleksitesinin</a:t>
            </a:r>
            <a:r>
              <a:rPr lang="en-US" sz="2000" dirty="0"/>
              <a:t> </a:t>
            </a:r>
            <a:r>
              <a:rPr lang="en-US" sz="2000" dirty="0" err="1"/>
              <a:t>Belirlenmesi</a:t>
            </a:r>
            <a:r>
              <a:rPr lang="en-US" sz="2000" dirty="0"/>
              <a:t> (</a:t>
            </a:r>
            <a:r>
              <a:rPr lang="en-US" sz="2000" dirty="0" err="1"/>
              <a:t>Büyük</a:t>
            </a:r>
            <a:r>
              <a:rPr lang="en-US" sz="2000" dirty="0"/>
              <a:t> </a:t>
            </a:r>
            <a:r>
              <a:rPr lang="en-US" sz="2000" dirty="0" err="1"/>
              <a:t>Proje</a:t>
            </a:r>
            <a:r>
              <a:rPr lang="en-US" sz="2000" dirty="0"/>
              <a:t> </a:t>
            </a:r>
            <a:r>
              <a:rPr lang="en-US" sz="2000" dirty="0" err="1"/>
              <a:t>Neye</a:t>
            </a:r>
            <a:r>
              <a:rPr lang="en-US" sz="2000" dirty="0"/>
              <a:t> </a:t>
            </a:r>
            <a:r>
              <a:rPr lang="en-US" sz="2000" dirty="0" err="1"/>
              <a:t>Denir</a:t>
            </a:r>
            <a:r>
              <a:rPr lang="en-US" sz="2000" dirty="0"/>
              <a:t>?)</a:t>
            </a:r>
          </a:p>
          <a:p>
            <a:pPr marL="0" indent="0">
              <a:buNone/>
            </a:pPr>
            <a:r>
              <a:rPr lang="en-US" sz="2000" dirty="0" err="1"/>
              <a:t>Proje</a:t>
            </a:r>
            <a:r>
              <a:rPr lang="en-US" sz="2000" dirty="0"/>
              <a:t> </a:t>
            </a:r>
            <a:r>
              <a:rPr lang="en-US" sz="2000" dirty="0" err="1"/>
              <a:t>Yönetimi</a:t>
            </a:r>
            <a:r>
              <a:rPr lang="en-US" sz="2000" dirty="0"/>
              <a:t> </a:t>
            </a:r>
            <a:r>
              <a:rPr lang="en-US" sz="2000" dirty="0" err="1"/>
              <a:t>Nedir</a:t>
            </a:r>
            <a:r>
              <a:rPr lang="en-US" sz="2000" dirty="0"/>
              <a:t>?</a:t>
            </a:r>
          </a:p>
          <a:p>
            <a:pPr marL="0" indent="0">
              <a:buNone/>
            </a:pPr>
            <a:r>
              <a:rPr lang="en-US" sz="2000" dirty="0" err="1"/>
              <a:t>Çevresel</a:t>
            </a:r>
            <a:r>
              <a:rPr lang="en-US" sz="2000" dirty="0"/>
              <a:t> </a:t>
            </a:r>
            <a:r>
              <a:rPr lang="en-US" sz="2000" dirty="0" err="1"/>
              <a:t>İşletme</a:t>
            </a:r>
            <a:r>
              <a:rPr lang="en-US" sz="2000" dirty="0"/>
              <a:t> </a:t>
            </a:r>
            <a:r>
              <a:rPr lang="en-US" sz="2000" dirty="0" err="1"/>
              <a:t>Faktörleri</a:t>
            </a:r>
            <a:endParaRPr lang="en-US" sz="2000" dirty="0"/>
          </a:p>
          <a:p>
            <a:pPr marL="0" indent="0">
              <a:buNone/>
            </a:pPr>
            <a:r>
              <a:rPr lang="en-US" b="1" u="sng" dirty="0"/>
              <a:t>2.Bölüm - </a:t>
            </a:r>
            <a:r>
              <a:rPr lang="en-US" b="1" u="sng" dirty="0" err="1"/>
              <a:t>Proje</a:t>
            </a:r>
            <a:r>
              <a:rPr lang="en-US" b="1" u="sng" dirty="0"/>
              <a:t> </a:t>
            </a:r>
            <a:r>
              <a:rPr lang="en-US" b="1" u="sng" dirty="0" err="1"/>
              <a:t>Yaşam</a:t>
            </a:r>
            <a:r>
              <a:rPr lang="en-US" b="1" u="sng" dirty="0"/>
              <a:t> </a:t>
            </a:r>
            <a:r>
              <a:rPr lang="en-US" b="1" u="sng" dirty="0" err="1"/>
              <a:t>Döngüsü</a:t>
            </a:r>
            <a:r>
              <a:rPr lang="en-US" b="1" u="sng" dirty="0"/>
              <a:t> </a:t>
            </a:r>
            <a:r>
              <a:rPr lang="en-US" b="1" u="sng" dirty="0" err="1"/>
              <a:t>ve</a:t>
            </a:r>
            <a:r>
              <a:rPr lang="en-US" b="1" u="sng" dirty="0"/>
              <a:t> </a:t>
            </a:r>
            <a:r>
              <a:rPr lang="en-US" b="1" u="sng" dirty="0" err="1"/>
              <a:t>Organizasyon</a:t>
            </a:r>
            <a:endParaRPr lang="en-US" b="1" u="sng" dirty="0"/>
          </a:p>
          <a:p>
            <a:pPr marL="0" indent="0">
              <a:buNone/>
            </a:pPr>
            <a:r>
              <a:rPr lang="en-US" sz="2000" dirty="0" err="1"/>
              <a:t>Proje</a:t>
            </a:r>
            <a:r>
              <a:rPr lang="en-US" sz="2000" dirty="0"/>
              <a:t> </a:t>
            </a:r>
            <a:r>
              <a:rPr lang="en-US" sz="2000" dirty="0" err="1"/>
              <a:t>Yaşam</a:t>
            </a:r>
            <a:r>
              <a:rPr lang="en-US" sz="2000" dirty="0"/>
              <a:t> </a:t>
            </a:r>
            <a:r>
              <a:rPr lang="en-US" sz="2000" dirty="0" err="1"/>
              <a:t>Döngüsü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Paydaşlar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Organizasyon</a:t>
            </a:r>
            <a:r>
              <a:rPr lang="en-US" sz="2000" dirty="0"/>
              <a:t> </a:t>
            </a:r>
            <a:r>
              <a:rPr lang="en-US" sz="2000" dirty="0" err="1"/>
              <a:t>Yapısı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5693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A4648-EEB8-9D12-3188-4EEA0DE9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200"/>
              <a:t>Proje Yönetimi İçin Standart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07A57-4340-5A91-9FB6-FE984F748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b="1" dirty="0" err="1"/>
              <a:t>Kapanış</a:t>
            </a:r>
            <a:r>
              <a:rPr lang="en-US" sz="2200" b="1" dirty="0"/>
              <a:t> </a:t>
            </a:r>
            <a:r>
              <a:rPr lang="en-US" sz="2200" b="1" dirty="0" err="1"/>
              <a:t>Süreçleri</a:t>
            </a:r>
            <a:endParaRPr lang="en-US" sz="2200" b="1" u="sng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3" name="Picture 2" descr="A diagram of a project&#10;&#10;Description automatically generated">
            <a:extLst>
              <a:ext uri="{FF2B5EF4-FFF2-40B4-BE49-F238E27FC236}">
                <a16:creationId xmlns:a16="http://schemas.microsoft.com/office/drawing/2014/main" id="{DA678431-EC72-8245-8FDE-A99E907DB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532" y="1499056"/>
            <a:ext cx="634619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6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A4648-EEB8-9D12-3188-4EEA0DE9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200" dirty="0"/>
              <a:t>Terzi </a:t>
            </a:r>
            <a:r>
              <a:rPr lang="en-US" sz="4200" dirty="0" err="1"/>
              <a:t>İşi</a:t>
            </a:r>
            <a:r>
              <a:rPr lang="en-US" sz="4200" dirty="0"/>
              <a:t> </a:t>
            </a:r>
            <a:r>
              <a:rPr lang="en-US" sz="4200" dirty="0" err="1"/>
              <a:t>Proje</a:t>
            </a:r>
            <a:r>
              <a:rPr lang="en-US" sz="4200" dirty="0"/>
              <a:t> </a:t>
            </a:r>
            <a:r>
              <a:rPr lang="en-US" sz="4200" dirty="0" err="1"/>
              <a:t>Yönetimi</a:t>
            </a:r>
            <a:endParaRPr lang="en-US" sz="4200" dirty="0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07A57-4340-5A91-9FB6-FE984F748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b="1" dirty="0" err="1"/>
              <a:t>Proje</a:t>
            </a:r>
            <a:r>
              <a:rPr lang="en-US" sz="2200" b="1" dirty="0"/>
              <a:t> </a:t>
            </a:r>
            <a:r>
              <a:rPr lang="en-US" sz="2200" b="1" dirty="0" err="1"/>
              <a:t>Kompleksitesinin</a:t>
            </a:r>
            <a:r>
              <a:rPr lang="en-US" sz="2200" b="1" dirty="0"/>
              <a:t> </a:t>
            </a:r>
            <a:r>
              <a:rPr lang="en-US" sz="2200" b="1" dirty="0" err="1"/>
              <a:t>Belirlenmesi</a:t>
            </a:r>
            <a:endParaRPr lang="en-US" sz="2200" b="1" u="sng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859129-0F68-DDB2-3091-B6F349D0A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188" y="1146979"/>
            <a:ext cx="7254934" cy="4955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1026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A4648-EEB8-9D12-3188-4EEA0DE9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200" dirty="0"/>
              <a:t>Terzi </a:t>
            </a:r>
            <a:r>
              <a:rPr lang="en-US" sz="4200" dirty="0" err="1"/>
              <a:t>İşi</a:t>
            </a:r>
            <a:r>
              <a:rPr lang="en-US" sz="4200" dirty="0"/>
              <a:t> </a:t>
            </a:r>
            <a:r>
              <a:rPr lang="en-US" sz="4200" dirty="0" err="1"/>
              <a:t>Proje</a:t>
            </a:r>
            <a:r>
              <a:rPr lang="en-US" sz="4200" dirty="0"/>
              <a:t> </a:t>
            </a:r>
            <a:r>
              <a:rPr lang="en-US" sz="4200" dirty="0" err="1"/>
              <a:t>Yönetimi</a:t>
            </a:r>
            <a:endParaRPr lang="en-US" sz="4200" dirty="0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07A57-4340-5A91-9FB6-FE984F748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sz="2200" b="1" dirty="0" err="1"/>
              <a:t>Proje</a:t>
            </a:r>
            <a:r>
              <a:rPr lang="en-US" sz="2200" b="1" dirty="0"/>
              <a:t> </a:t>
            </a:r>
            <a:r>
              <a:rPr lang="en-US" sz="2200" b="1" dirty="0" err="1"/>
              <a:t>Yönetim</a:t>
            </a:r>
            <a:r>
              <a:rPr lang="en-US" sz="2200" b="1" dirty="0"/>
              <a:t> </a:t>
            </a:r>
            <a:r>
              <a:rPr lang="en-US" sz="2200" b="1" dirty="0" err="1"/>
              <a:t>Yaklaşımının</a:t>
            </a:r>
            <a:r>
              <a:rPr lang="en-US" sz="2200" b="1" dirty="0"/>
              <a:t> </a:t>
            </a:r>
            <a:r>
              <a:rPr lang="en-US" sz="2200" b="1" dirty="0" err="1"/>
              <a:t>Belirlenmesi</a:t>
            </a: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Governance (</a:t>
            </a:r>
            <a:r>
              <a:rPr lang="en-US" sz="1800" b="1" u="sng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Yönetim</a:t>
            </a:r>
            <a: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amaçlarının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karşılandığına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doğru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yönetim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organizasyon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yapısının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belirlenmesi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açısından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önemlidir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Örneğin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terminal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müdürü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tesisler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müdürü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genel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müdür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vb.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Delivery Model (</a:t>
            </a:r>
            <a:r>
              <a:rPr lang="en-US" sz="1800" b="1" u="sng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Gerçekleştirme</a:t>
            </a:r>
            <a: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u="sng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Modeli</a:t>
            </a:r>
            <a: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çıktılarından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kimin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sorumlu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olduğunun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belirlenmesine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olanak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tanır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Örnek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tesis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mühendisi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yöneticisi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vb.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Assurance Package (</a:t>
            </a:r>
            <a:r>
              <a:rPr lang="en-US" sz="1800" b="1" u="sng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Güvence</a:t>
            </a:r>
            <a: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u="sng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Paketi</a:t>
            </a:r>
            <a: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Risklere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kompleksitesine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göre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belirlenen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mekanizması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oluşturmak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için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kullanılır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200" b="1" u="sng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AC29F0-4F34-1C79-71C3-A2086C999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420" y="1033972"/>
            <a:ext cx="5587115" cy="5179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9609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A4648-EEB8-9D12-3188-4EEA0DE9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200" dirty="0"/>
              <a:t>Terzi </a:t>
            </a:r>
            <a:r>
              <a:rPr lang="en-US" sz="4200" dirty="0" err="1"/>
              <a:t>İşi</a:t>
            </a:r>
            <a:r>
              <a:rPr lang="en-US" sz="4200" dirty="0"/>
              <a:t> </a:t>
            </a:r>
            <a:r>
              <a:rPr lang="en-US" sz="4200" dirty="0" err="1"/>
              <a:t>Proje</a:t>
            </a:r>
            <a:r>
              <a:rPr lang="en-US" sz="4200" dirty="0"/>
              <a:t> </a:t>
            </a:r>
            <a:r>
              <a:rPr lang="en-US" sz="4200" dirty="0" err="1"/>
              <a:t>Yönetimi</a:t>
            </a:r>
            <a:endParaRPr lang="en-US" sz="4200" dirty="0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07A57-4340-5A91-9FB6-FE984F748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b="1" dirty="0" err="1"/>
              <a:t>Proje</a:t>
            </a:r>
            <a:r>
              <a:rPr lang="en-US" sz="2200" b="1" dirty="0"/>
              <a:t> </a:t>
            </a:r>
            <a:r>
              <a:rPr lang="en-US" sz="2200" b="1" dirty="0" err="1"/>
              <a:t>Yönetim</a:t>
            </a:r>
            <a:r>
              <a:rPr lang="en-US" sz="2200" b="1" dirty="0"/>
              <a:t> </a:t>
            </a:r>
            <a:r>
              <a:rPr lang="en-US" sz="2200" b="1" dirty="0" err="1"/>
              <a:t>Yaklaşımının</a:t>
            </a:r>
            <a:r>
              <a:rPr lang="en-US" sz="2200" b="1" dirty="0"/>
              <a:t> </a:t>
            </a:r>
            <a:r>
              <a:rPr lang="en-US" sz="2200" b="1" dirty="0" err="1"/>
              <a:t>Belirlenmesi</a:t>
            </a: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u="sng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60DBFA-B108-D682-7CF5-D83D5F324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942" y="1087423"/>
            <a:ext cx="7154625" cy="1271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1DD43D-D271-AA06-749F-08D7CEE10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319" y="2619296"/>
            <a:ext cx="7154624" cy="58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E9A35C-7C76-2E48-9B3E-4365728918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319" y="3460169"/>
            <a:ext cx="7154624" cy="3194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2439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A4648-EEB8-9D12-3188-4EEA0DE9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200" dirty="0"/>
              <a:t>Terzi </a:t>
            </a:r>
            <a:r>
              <a:rPr lang="en-US" sz="4200" dirty="0" err="1"/>
              <a:t>İşi</a:t>
            </a:r>
            <a:r>
              <a:rPr lang="en-US" sz="4200" dirty="0"/>
              <a:t> </a:t>
            </a:r>
            <a:r>
              <a:rPr lang="en-US" sz="4200" dirty="0" err="1"/>
              <a:t>Proje</a:t>
            </a:r>
            <a:r>
              <a:rPr lang="en-US" sz="4200" dirty="0"/>
              <a:t> </a:t>
            </a:r>
            <a:r>
              <a:rPr lang="en-US" sz="4200" dirty="0" err="1"/>
              <a:t>Yönetimi</a:t>
            </a:r>
            <a:endParaRPr lang="en-US" sz="4200" dirty="0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07A57-4340-5A91-9FB6-FE984F748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b="1" dirty="0" err="1"/>
              <a:t>Yol</a:t>
            </a:r>
            <a:r>
              <a:rPr lang="en-US" sz="2200" b="1" dirty="0"/>
              <a:t> </a:t>
            </a:r>
            <a:r>
              <a:rPr lang="en-US" sz="2200" b="1" dirty="0" err="1"/>
              <a:t>Haritası</a:t>
            </a:r>
            <a:r>
              <a:rPr lang="en-US" sz="2200" b="1" dirty="0"/>
              <a:t> </a:t>
            </a:r>
            <a:r>
              <a:rPr lang="en-US" sz="2200" b="1" dirty="0" err="1"/>
              <a:t>Örnekleri</a:t>
            </a: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Basit 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u="sng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1C6435-9225-CC85-53A3-A8BFBA04F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71" y="959070"/>
            <a:ext cx="6958273" cy="5258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45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A4648-EEB8-9D12-3188-4EEA0DE9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200" dirty="0"/>
              <a:t>Terzi </a:t>
            </a:r>
            <a:r>
              <a:rPr lang="en-US" sz="4200" dirty="0" err="1"/>
              <a:t>İşi</a:t>
            </a:r>
            <a:r>
              <a:rPr lang="en-US" sz="4200" dirty="0"/>
              <a:t> </a:t>
            </a:r>
            <a:r>
              <a:rPr lang="en-US" sz="4200" dirty="0" err="1"/>
              <a:t>Proje</a:t>
            </a:r>
            <a:r>
              <a:rPr lang="en-US" sz="4200" dirty="0"/>
              <a:t> </a:t>
            </a:r>
            <a:r>
              <a:rPr lang="en-US" sz="4200" dirty="0" err="1"/>
              <a:t>Yönetimi</a:t>
            </a:r>
            <a:endParaRPr lang="en-US" sz="4200" dirty="0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07A57-4340-5A91-9FB6-FE984F748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b="1" dirty="0" err="1"/>
              <a:t>Yol</a:t>
            </a:r>
            <a:r>
              <a:rPr lang="en-US" sz="2200" b="1" dirty="0"/>
              <a:t> </a:t>
            </a:r>
            <a:r>
              <a:rPr lang="en-US" sz="2200" b="1" dirty="0" err="1"/>
              <a:t>Haritası</a:t>
            </a:r>
            <a:r>
              <a:rPr lang="en-US" sz="2200" b="1" dirty="0"/>
              <a:t> </a:t>
            </a:r>
            <a:r>
              <a:rPr lang="en-US" sz="2200" b="1" dirty="0" err="1"/>
              <a:t>Örnekleri</a:t>
            </a:r>
            <a:endParaRPr lang="en-US" sz="2200" b="1" dirty="0"/>
          </a:p>
          <a:p>
            <a:pPr marL="0" indent="0">
              <a:buNone/>
            </a:pPr>
            <a:r>
              <a:rPr lang="en-US" sz="2200" b="1" dirty="0" err="1"/>
              <a:t>Tipik</a:t>
            </a: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u="sng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DFD49C-55CB-1677-3305-BD28A79D4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11" y="940408"/>
            <a:ext cx="7008844" cy="5297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040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A4648-EEB8-9D12-3188-4EEA0DE9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200" dirty="0"/>
              <a:t>Terzi </a:t>
            </a:r>
            <a:r>
              <a:rPr lang="en-US" sz="4200" dirty="0" err="1"/>
              <a:t>İşi</a:t>
            </a:r>
            <a:r>
              <a:rPr lang="en-US" sz="4200" dirty="0"/>
              <a:t> </a:t>
            </a:r>
            <a:r>
              <a:rPr lang="en-US" sz="4200" dirty="0" err="1"/>
              <a:t>Proje</a:t>
            </a:r>
            <a:r>
              <a:rPr lang="en-US" sz="4200" dirty="0"/>
              <a:t> </a:t>
            </a:r>
            <a:r>
              <a:rPr lang="en-US" sz="4200" dirty="0" err="1"/>
              <a:t>Yönetimi</a:t>
            </a:r>
            <a:endParaRPr lang="en-US" sz="4200" dirty="0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07A57-4340-5A91-9FB6-FE984F748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b="1" dirty="0" err="1"/>
              <a:t>Yol</a:t>
            </a:r>
            <a:r>
              <a:rPr lang="en-US" sz="2200" b="1" dirty="0"/>
              <a:t> </a:t>
            </a:r>
            <a:r>
              <a:rPr lang="en-US" sz="2200" b="1" dirty="0" err="1"/>
              <a:t>Haritası</a:t>
            </a:r>
            <a:r>
              <a:rPr lang="en-US" sz="2200" b="1" dirty="0"/>
              <a:t> </a:t>
            </a:r>
            <a:r>
              <a:rPr lang="en-US" sz="2200" b="1" dirty="0" err="1"/>
              <a:t>Örnekleri</a:t>
            </a:r>
            <a:endParaRPr lang="en-US" sz="2200" b="1" dirty="0"/>
          </a:p>
          <a:p>
            <a:pPr marL="0" indent="0">
              <a:buNone/>
            </a:pPr>
            <a:r>
              <a:rPr lang="en-US" sz="2200" b="1" dirty="0" err="1"/>
              <a:t>Temel</a:t>
            </a: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u="sng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4C4D26-0457-5CBB-8B79-317DC4B3C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54" y="875094"/>
            <a:ext cx="6743457" cy="5096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1844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A4648-EEB8-9D12-3188-4EEA0DE9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200" dirty="0"/>
              <a:t>Terzi </a:t>
            </a:r>
            <a:r>
              <a:rPr lang="en-US" sz="4200" dirty="0" err="1"/>
              <a:t>İşi</a:t>
            </a:r>
            <a:r>
              <a:rPr lang="en-US" sz="4200" dirty="0"/>
              <a:t> </a:t>
            </a:r>
            <a:r>
              <a:rPr lang="en-US" sz="4200" dirty="0" err="1"/>
              <a:t>Proje</a:t>
            </a:r>
            <a:r>
              <a:rPr lang="en-US" sz="4200" dirty="0"/>
              <a:t> </a:t>
            </a:r>
            <a:r>
              <a:rPr lang="en-US" sz="4200" dirty="0" err="1"/>
              <a:t>Yönetimi</a:t>
            </a:r>
            <a:endParaRPr lang="en-US" sz="4200" dirty="0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07A57-4340-5A91-9FB6-FE984F748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b="1" dirty="0" err="1"/>
              <a:t>Karar</a:t>
            </a:r>
            <a:r>
              <a:rPr lang="en-US" sz="2200" b="1" dirty="0"/>
              <a:t> </a:t>
            </a:r>
            <a:r>
              <a:rPr lang="en-US" sz="2200" b="1" dirty="0" err="1"/>
              <a:t>Kriterleri</a:t>
            </a: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u="sng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4D0932-7501-ECC9-1167-07E831D95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479" y="716539"/>
            <a:ext cx="6547667" cy="5774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3842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AA4648-EEB8-9D12-3188-4EEA0DE9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İçindekiler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07A57-4340-5A91-9FB6-FE984F748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BÜYÜK PROJELERİN YÖNETİMİ</a:t>
            </a:r>
          </a:p>
          <a:p>
            <a:pPr marL="0" indent="0">
              <a:buNone/>
            </a:pPr>
            <a:r>
              <a:rPr lang="en-US" sz="3200" b="1" dirty="0"/>
              <a:t>KISIM 2-Proje </a:t>
            </a:r>
            <a:r>
              <a:rPr lang="en-US" sz="3200" b="1" dirty="0" err="1"/>
              <a:t>Yönetimi</a:t>
            </a:r>
            <a:r>
              <a:rPr lang="en-US" sz="3200" b="1" dirty="0"/>
              <a:t> </a:t>
            </a:r>
            <a:r>
              <a:rPr lang="en-US" sz="3200" b="1" dirty="0" err="1"/>
              <a:t>İçin</a:t>
            </a:r>
            <a:r>
              <a:rPr lang="en-US" sz="3200" b="1" dirty="0"/>
              <a:t> </a:t>
            </a:r>
            <a:r>
              <a:rPr lang="en-US" sz="3200" b="1" dirty="0" err="1"/>
              <a:t>Standart</a:t>
            </a:r>
            <a:endParaRPr lang="en-US" sz="3200" b="1" dirty="0"/>
          </a:p>
          <a:p>
            <a:pPr marL="0" indent="0">
              <a:buNone/>
            </a:pPr>
            <a:r>
              <a:rPr lang="en-US" b="1" u="sng" dirty="0"/>
              <a:t>3.Bölüm – </a:t>
            </a:r>
            <a:r>
              <a:rPr lang="en-US" b="1" u="sng" dirty="0" err="1"/>
              <a:t>Proje</a:t>
            </a:r>
            <a:r>
              <a:rPr lang="en-US" b="1" u="sng" dirty="0"/>
              <a:t> </a:t>
            </a:r>
            <a:r>
              <a:rPr lang="en-US" b="1" u="sng" dirty="0" err="1"/>
              <a:t>Yönetim</a:t>
            </a:r>
            <a:r>
              <a:rPr lang="en-US" b="1" u="sng" dirty="0"/>
              <a:t> </a:t>
            </a:r>
            <a:r>
              <a:rPr lang="en-US" b="1" u="sng" dirty="0" err="1"/>
              <a:t>Süreçleri</a:t>
            </a:r>
            <a:endParaRPr lang="en-US" b="1" u="sng" dirty="0"/>
          </a:p>
          <a:p>
            <a:pPr marL="0" indent="0">
              <a:buNone/>
            </a:pPr>
            <a:r>
              <a:rPr lang="en-US" sz="2000" dirty="0" err="1"/>
              <a:t>Proje</a:t>
            </a:r>
            <a:r>
              <a:rPr lang="en-US" sz="2000" dirty="0"/>
              <a:t> </a:t>
            </a:r>
            <a:r>
              <a:rPr lang="en-US" sz="2000" dirty="0" err="1"/>
              <a:t>Yönetimi</a:t>
            </a:r>
            <a:r>
              <a:rPr lang="en-US" sz="2000" dirty="0"/>
              <a:t> </a:t>
            </a:r>
            <a:r>
              <a:rPr lang="en-US" sz="2000" dirty="0" err="1"/>
              <a:t>Süreç</a:t>
            </a:r>
            <a:r>
              <a:rPr lang="en-US" sz="2000" dirty="0"/>
              <a:t> </a:t>
            </a:r>
            <a:r>
              <a:rPr lang="en-US" sz="2000" dirty="0" err="1"/>
              <a:t>Grupları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Bilgi </a:t>
            </a:r>
            <a:r>
              <a:rPr lang="en-US" sz="2000" dirty="0" err="1"/>
              <a:t>Alanları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 err="1"/>
              <a:t>Başlangıç</a:t>
            </a:r>
            <a:r>
              <a:rPr lang="en-US" sz="2000" dirty="0"/>
              <a:t> </a:t>
            </a:r>
            <a:r>
              <a:rPr lang="en-US" sz="2000" dirty="0" err="1"/>
              <a:t>Süreçleri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Planlama</a:t>
            </a:r>
            <a:r>
              <a:rPr lang="en-US" sz="2000" dirty="0"/>
              <a:t> </a:t>
            </a:r>
            <a:r>
              <a:rPr lang="en-US" sz="2000" dirty="0" err="1"/>
              <a:t>Süreçleri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Yürütme</a:t>
            </a:r>
            <a:r>
              <a:rPr lang="en-US" sz="2000" dirty="0"/>
              <a:t> </a:t>
            </a:r>
            <a:r>
              <a:rPr lang="en-US" sz="2000" dirty="0" err="1"/>
              <a:t>Süreçleri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İzleme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Kontrol</a:t>
            </a:r>
            <a:r>
              <a:rPr lang="en-US" sz="2000" dirty="0"/>
              <a:t> </a:t>
            </a:r>
            <a:r>
              <a:rPr lang="en-US" sz="2000" dirty="0" err="1"/>
              <a:t>Süreçleri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Kapanış</a:t>
            </a:r>
            <a:r>
              <a:rPr lang="en-US" sz="2000" dirty="0"/>
              <a:t> </a:t>
            </a:r>
            <a:r>
              <a:rPr lang="en-US" sz="2000" dirty="0" err="1"/>
              <a:t>Süreçleri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4193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AA4648-EEB8-9D12-3188-4EEA0DE9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İçindekiler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07A57-4340-5A91-9FB6-FE984F748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PROJE YÖNETİMİNİN OLMAZSA OLMAZLARI</a:t>
            </a:r>
          </a:p>
          <a:p>
            <a:pPr marL="0" indent="0">
              <a:buNone/>
            </a:pPr>
            <a:r>
              <a:rPr lang="en-US" sz="3200" b="1" dirty="0"/>
              <a:t>KISIM 3-Terzi </a:t>
            </a:r>
            <a:r>
              <a:rPr lang="en-US" sz="3200" b="1" dirty="0" err="1"/>
              <a:t>İşi</a:t>
            </a:r>
            <a:r>
              <a:rPr lang="en-US" sz="3200" b="1" dirty="0"/>
              <a:t> </a:t>
            </a:r>
            <a:r>
              <a:rPr lang="en-US" sz="3200" b="1" dirty="0" err="1"/>
              <a:t>Proje</a:t>
            </a:r>
            <a:r>
              <a:rPr lang="en-US" sz="3200" b="1" dirty="0"/>
              <a:t> </a:t>
            </a:r>
            <a:r>
              <a:rPr lang="en-US" sz="3200" b="1" dirty="0" err="1"/>
              <a:t>Yönetimi</a:t>
            </a:r>
            <a:endParaRPr lang="en-US" sz="3200" b="1" dirty="0"/>
          </a:p>
          <a:p>
            <a:pPr marL="0" indent="0">
              <a:buNone/>
            </a:pPr>
            <a:r>
              <a:rPr lang="en-US" b="1" u="sng" dirty="0"/>
              <a:t>4.Bölüm – Shell ODM </a:t>
            </a:r>
            <a:r>
              <a:rPr lang="en-US" b="1" u="sng" dirty="0" err="1"/>
              <a:t>İncelemesi</a:t>
            </a:r>
            <a:endParaRPr lang="en-US" b="1" u="sng" dirty="0"/>
          </a:p>
          <a:p>
            <a:pPr marL="0" indent="0">
              <a:buNone/>
            </a:pPr>
            <a:r>
              <a:rPr lang="en-US" sz="2000" dirty="0" err="1"/>
              <a:t>Proje</a:t>
            </a:r>
            <a:r>
              <a:rPr lang="en-US" sz="2000" dirty="0"/>
              <a:t> </a:t>
            </a:r>
            <a:r>
              <a:rPr lang="en-US" sz="2000" dirty="0" err="1"/>
              <a:t>Kompleksitesinin</a:t>
            </a:r>
            <a:r>
              <a:rPr lang="en-US" sz="2000" dirty="0"/>
              <a:t> </a:t>
            </a:r>
            <a:r>
              <a:rPr lang="en-US" sz="2000" dirty="0" err="1"/>
              <a:t>Belirlenmesi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Proje</a:t>
            </a:r>
            <a:r>
              <a:rPr lang="en-US" sz="2000" dirty="0"/>
              <a:t> </a:t>
            </a:r>
            <a:r>
              <a:rPr lang="en-US" sz="2000" dirty="0" err="1"/>
              <a:t>Yönetim</a:t>
            </a:r>
            <a:r>
              <a:rPr lang="en-US" sz="2000" dirty="0"/>
              <a:t> </a:t>
            </a:r>
            <a:r>
              <a:rPr lang="en-US" sz="2000" dirty="0" err="1"/>
              <a:t>Yaklaşımının</a:t>
            </a:r>
            <a:r>
              <a:rPr lang="en-US" sz="2000" dirty="0"/>
              <a:t> </a:t>
            </a:r>
            <a:r>
              <a:rPr lang="en-US" sz="2000" dirty="0" err="1"/>
              <a:t>Belirlenmesi</a:t>
            </a:r>
            <a:r>
              <a:rPr lang="en-US" sz="2000" dirty="0"/>
              <a:t> (</a:t>
            </a:r>
            <a:r>
              <a:rPr lang="en-US" sz="2000" dirty="0" err="1"/>
              <a:t>Yönetim</a:t>
            </a:r>
            <a:r>
              <a:rPr lang="en-US" sz="2000" dirty="0"/>
              <a:t> Tipi, </a:t>
            </a:r>
            <a:r>
              <a:rPr lang="en-US" sz="2000" dirty="0" err="1"/>
              <a:t>Teslim</a:t>
            </a:r>
            <a:r>
              <a:rPr lang="en-US" sz="2000" dirty="0"/>
              <a:t> </a:t>
            </a:r>
            <a:r>
              <a:rPr lang="en-US" sz="2000" dirty="0" err="1"/>
              <a:t>Modeli</a:t>
            </a:r>
            <a:r>
              <a:rPr lang="en-US" sz="2000" dirty="0"/>
              <a:t>, </a:t>
            </a:r>
            <a:r>
              <a:rPr lang="en-US" sz="2000" dirty="0" err="1"/>
              <a:t>Güvence</a:t>
            </a:r>
            <a:r>
              <a:rPr lang="en-US" sz="2000" dirty="0"/>
              <a:t> </a:t>
            </a:r>
            <a:r>
              <a:rPr lang="en-US" sz="2000" dirty="0" err="1"/>
              <a:t>Paketi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 err="1"/>
              <a:t>Yol</a:t>
            </a:r>
            <a:r>
              <a:rPr lang="en-US" sz="2000" dirty="0"/>
              <a:t> </a:t>
            </a:r>
            <a:r>
              <a:rPr lang="en-US" sz="2000" dirty="0" err="1"/>
              <a:t>Haritası</a:t>
            </a:r>
            <a:r>
              <a:rPr lang="en-US" sz="2000" dirty="0"/>
              <a:t> </a:t>
            </a:r>
            <a:r>
              <a:rPr lang="en-US" sz="2000" dirty="0" err="1"/>
              <a:t>Örnekleri</a:t>
            </a:r>
            <a:r>
              <a:rPr lang="en-US" sz="2000" dirty="0"/>
              <a:t>-Basit</a:t>
            </a:r>
          </a:p>
          <a:p>
            <a:pPr marL="0" indent="0">
              <a:buNone/>
            </a:pPr>
            <a:r>
              <a:rPr lang="en-US" sz="2000" dirty="0" err="1"/>
              <a:t>Yol</a:t>
            </a:r>
            <a:r>
              <a:rPr lang="en-US" sz="2000" dirty="0"/>
              <a:t> </a:t>
            </a:r>
            <a:r>
              <a:rPr lang="en-US" sz="2000" dirty="0" err="1"/>
              <a:t>Haritası</a:t>
            </a:r>
            <a:r>
              <a:rPr lang="en-US" sz="2000" dirty="0"/>
              <a:t> </a:t>
            </a:r>
            <a:r>
              <a:rPr lang="en-US" sz="2000" dirty="0" err="1"/>
              <a:t>Örnekleri-Tipik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Yol</a:t>
            </a:r>
            <a:r>
              <a:rPr lang="en-US" sz="2000" dirty="0"/>
              <a:t> </a:t>
            </a:r>
            <a:r>
              <a:rPr lang="en-US" sz="2000" dirty="0" err="1"/>
              <a:t>Haritası</a:t>
            </a:r>
            <a:r>
              <a:rPr lang="en-US" sz="2000" dirty="0"/>
              <a:t> </a:t>
            </a:r>
            <a:r>
              <a:rPr lang="en-US" sz="2000" dirty="0" err="1"/>
              <a:t>Örnekleri-Temel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6201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AA4648-EEB8-9D12-3188-4EEA0DE9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Proje</a:t>
            </a:r>
            <a:r>
              <a:rPr lang="en-US" dirty="0"/>
              <a:t> </a:t>
            </a:r>
            <a:r>
              <a:rPr lang="en-US" dirty="0" err="1"/>
              <a:t>Yönetim</a:t>
            </a:r>
            <a:r>
              <a:rPr lang="en-US" dirty="0"/>
              <a:t> </a:t>
            </a:r>
            <a:r>
              <a:rPr lang="en-US" dirty="0" err="1"/>
              <a:t>Çerçevesi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07A57-4340-5A91-9FB6-FE984F748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5954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err="1"/>
              <a:t>Proje</a:t>
            </a:r>
            <a:r>
              <a:rPr lang="en-US" sz="3600" b="1" dirty="0"/>
              <a:t> </a:t>
            </a:r>
            <a:r>
              <a:rPr lang="en-US" sz="3600" b="1" dirty="0" err="1"/>
              <a:t>Nedir</a:t>
            </a:r>
            <a:r>
              <a:rPr lang="en-US" sz="3600" b="1" dirty="0"/>
              <a:t>? </a:t>
            </a:r>
            <a:endParaRPr lang="en-US" sz="3600" b="1" u="sng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Benzersiz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ürün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hizmet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sonuç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yaratmak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için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üretilen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geçici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girişimdir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Kesin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başlangıç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bitiş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tarihleri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vardır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Ortaya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çıkan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ürün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hizmet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benzersizdir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9140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AA4648-EEB8-9D12-3188-4EEA0DE9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Proje Yönetim Çerçevesi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07A57-4340-5A91-9FB6-FE984F748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5954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err="1"/>
              <a:t>Büyük</a:t>
            </a:r>
            <a:r>
              <a:rPr lang="en-US" sz="3600" b="1" dirty="0"/>
              <a:t> </a:t>
            </a:r>
            <a:r>
              <a:rPr lang="en-US" sz="3600" b="1" dirty="0" err="1"/>
              <a:t>Proje</a:t>
            </a:r>
            <a:r>
              <a:rPr lang="en-US" sz="3600" b="1" dirty="0"/>
              <a:t> </a:t>
            </a:r>
            <a:r>
              <a:rPr lang="en-US" sz="3600" b="1" dirty="0" err="1"/>
              <a:t>Nasıl</a:t>
            </a:r>
            <a:r>
              <a:rPr lang="en-US" sz="3600" b="1" dirty="0"/>
              <a:t> </a:t>
            </a:r>
            <a:r>
              <a:rPr lang="en-US" sz="3600" b="1" dirty="0" err="1"/>
              <a:t>Belirlenir</a:t>
            </a:r>
            <a:r>
              <a:rPr lang="en-US" sz="3600" b="1" dirty="0"/>
              <a:t>?</a:t>
            </a:r>
            <a:endParaRPr lang="en-US" sz="3600" b="1" u="sng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E990271-0F13-F9CE-2EB2-5D4E1F6A1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843598"/>
              </p:ext>
            </p:extLst>
          </p:nvPr>
        </p:nvGraphicFramePr>
        <p:xfrm>
          <a:off x="998162" y="2505875"/>
          <a:ext cx="10355638" cy="3748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2086">
                  <a:extLst>
                    <a:ext uri="{9D8B030D-6E8A-4147-A177-3AD203B41FA5}">
                      <a16:colId xmlns:a16="http://schemas.microsoft.com/office/drawing/2014/main" val="1589179669"/>
                    </a:ext>
                  </a:extLst>
                </a:gridCol>
                <a:gridCol w="4158096">
                  <a:extLst>
                    <a:ext uri="{9D8B030D-6E8A-4147-A177-3AD203B41FA5}">
                      <a16:colId xmlns:a16="http://schemas.microsoft.com/office/drawing/2014/main" val="908100601"/>
                    </a:ext>
                  </a:extLst>
                </a:gridCol>
                <a:gridCol w="2435456">
                  <a:extLst>
                    <a:ext uri="{9D8B030D-6E8A-4147-A177-3AD203B41FA5}">
                      <a16:colId xmlns:a16="http://schemas.microsoft.com/office/drawing/2014/main" val="2084878493"/>
                    </a:ext>
                  </a:extLst>
                </a:gridCol>
              </a:tblGrid>
              <a:tr h="3748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kern="1200">
                          <a:effectLst/>
                        </a:rPr>
                        <a:t>Complexity Factors</a:t>
                      </a:r>
                      <a:endParaRPr lang="en-US" sz="1000" b="1" kern="1200">
                        <a:effectLst/>
                        <a:latin typeface="Arial Bold" panose="020B07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kern="1200">
                          <a:effectLst/>
                        </a:rPr>
                        <a:t>Range of Complexity</a:t>
                      </a:r>
                      <a:endParaRPr lang="en-US" sz="1000" b="1" kern="1200">
                        <a:effectLst/>
                        <a:latin typeface="Arial Bold" panose="020B07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kern="1200">
                          <a:effectLst/>
                        </a:rPr>
                        <a:t>TECOP</a:t>
                      </a:r>
                      <a:endParaRPr lang="en-US" sz="1000" b="1" kern="1200">
                        <a:effectLst/>
                        <a:latin typeface="Arial Bold" panose="020B07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05992"/>
                  </a:ext>
                </a:extLst>
              </a:tr>
              <a:tr h="3748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kern="100">
                          <a:effectLst/>
                        </a:rPr>
                        <a:t>Stakeholders</a:t>
                      </a:r>
                      <a:endParaRPr lang="en-US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kern="100">
                          <a:effectLst/>
                        </a:rPr>
                        <a:t>One, Some, Many</a:t>
                      </a:r>
                      <a:endParaRPr lang="en-US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kern="100">
                          <a:effectLst/>
                        </a:rPr>
                        <a:t>Political</a:t>
                      </a:r>
                      <a:endParaRPr lang="en-US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2280753"/>
                  </a:ext>
                </a:extLst>
              </a:tr>
              <a:tr h="3748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kern="100">
                          <a:effectLst/>
                        </a:rPr>
                        <a:t>Exposure / Reputation Impact</a:t>
                      </a:r>
                      <a:endParaRPr lang="en-US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kern="100">
                          <a:effectLst/>
                        </a:rPr>
                        <a:t>Low, Medium, High</a:t>
                      </a:r>
                      <a:endParaRPr lang="en-US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kern="100">
                          <a:effectLst/>
                        </a:rPr>
                        <a:t>Political, Technical</a:t>
                      </a:r>
                      <a:endParaRPr lang="en-US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3561104"/>
                  </a:ext>
                </a:extLst>
              </a:tr>
              <a:tr h="3748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kern="100">
                          <a:effectLst/>
                        </a:rPr>
                        <a:t>Number of Disciplines</a:t>
                      </a:r>
                      <a:endParaRPr lang="en-US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kern="100">
                          <a:effectLst/>
                        </a:rPr>
                        <a:t>Some, Multi</a:t>
                      </a:r>
                      <a:endParaRPr lang="en-US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kern="100">
                          <a:effectLst/>
                        </a:rPr>
                        <a:t>Organizational</a:t>
                      </a:r>
                      <a:endParaRPr lang="en-US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1716872"/>
                  </a:ext>
                </a:extLst>
              </a:tr>
              <a:tr h="3748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kern="100">
                          <a:effectLst/>
                        </a:rPr>
                        <a:t>Maturity of Technology</a:t>
                      </a:r>
                      <a:endParaRPr lang="en-US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kern="100">
                          <a:effectLst/>
                        </a:rPr>
                        <a:t>Proven, New to Shell, New to Industry</a:t>
                      </a:r>
                      <a:endParaRPr lang="en-US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kern="100">
                          <a:effectLst/>
                        </a:rPr>
                        <a:t>Technical</a:t>
                      </a:r>
                      <a:endParaRPr lang="en-US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1025594"/>
                  </a:ext>
                </a:extLst>
              </a:tr>
              <a:tr h="3748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kern="100">
                          <a:effectLst/>
                        </a:rPr>
                        <a:t>Aggressiveness (Schedule, Cost)</a:t>
                      </a:r>
                      <a:endParaRPr lang="en-US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kern="100">
                          <a:effectLst/>
                        </a:rPr>
                        <a:t>Not Aggressive, Aggressive</a:t>
                      </a:r>
                      <a:endParaRPr lang="en-US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kern="100">
                          <a:effectLst/>
                        </a:rPr>
                        <a:t>Economic</a:t>
                      </a:r>
                      <a:endParaRPr lang="en-US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0701965"/>
                  </a:ext>
                </a:extLst>
              </a:tr>
              <a:tr h="3748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kern="100">
                          <a:effectLst/>
                        </a:rPr>
                        <a:t>Distribution of Team</a:t>
                      </a:r>
                      <a:endParaRPr lang="en-US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kern="100">
                          <a:effectLst/>
                        </a:rPr>
                        <a:t>Single Location, Multiple Locations</a:t>
                      </a:r>
                      <a:endParaRPr lang="en-US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kern="100">
                          <a:effectLst/>
                        </a:rPr>
                        <a:t>Organization</a:t>
                      </a:r>
                      <a:endParaRPr lang="en-US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9708246"/>
                  </a:ext>
                </a:extLst>
              </a:tr>
              <a:tr h="3748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kern="100">
                          <a:effectLst/>
                        </a:rPr>
                        <a:t>Size of Project</a:t>
                      </a:r>
                      <a:endParaRPr lang="en-US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kern="100">
                          <a:effectLst/>
                        </a:rPr>
                        <a:t>&lt;$2m, $2-$10m, $10-$50m, &gt;$50m</a:t>
                      </a:r>
                      <a:endParaRPr lang="en-US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kern="100">
                          <a:effectLst/>
                        </a:rPr>
                        <a:t>Economic</a:t>
                      </a:r>
                      <a:endParaRPr lang="en-US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3489844"/>
                  </a:ext>
                </a:extLst>
              </a:tr>
              <a:tr h="3748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kern="100">
                          <a:effectLst/>
                        </a:rPr>
                        <a:t>Operations Impact</a:t>
                      </a:r>
                      <a:endParaRPr lang="en-US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kern="100">
                          <a:effectLst/>
                        </a:rPr>
                        <a:t>Light, Moderate, Heavy</a:t>
                      </a:r>
                      <a:endParaRPr lang="en-US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kern="100">
                          <a:effectLst/>
                        </a:rPr>
                        <a:t>Technical</a:t>
                      </a:r>
                      <a:endParaRPr lang="en-US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2512481"/>
                  </a:ext>
                </a:extLst>
              </a:tr>
              <a:tr h="3748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kern="100">
                          <a:effectLst/>
                        </a:rPr>
                        <a:t>Site Capability</a:t>
                      </a:r>
                      <a:endParaRPr lang="en-US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kern="100">
                          <a:effectLst/>
                        </a:rPr>
                        <a:t>Insufficient, Normal, Strong</a:t>
                      </a:r>
                      <a:endParaRPr lang="en-US" sz="10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kern="100" dirty="0">
                          <a:effectLst/>
                        </a:rPr>
                        <a:t>Organizational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5007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57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AA4648-EEB8-9D12-3188-4EEA0DE9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Proje</a:t>
            </a:r>
            <a:r>
              <a:rPr lang="en-US" dirty="0"/>
              <a:t> </a:t>
            </a:r>
            <a:r>
              <a:rPr lang="en-US" dirty="0" err="1"/>
              <a:t>Yönetim</a:t>
            </a:r>
            <a:r>
              <a:rPr lang="en-US" dirty="0"/>
              <a:t> </a:t>
            </a:r>
            <a:r>
              <a:rPr lang="en-US" dirty="0" err="1"/>
              <a:t>Çerçevesi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07A57-4340-5A91-9FB6-FE984F748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5954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 err="1"/>
              <a:t>Proje</a:t>
            </a:r>
            <a:r>
              <a:rPr lang="en-US" sz="3600" b="1" dirty="0"/>
              <a:t> </a:t>
            </a:r>
            <a:r>
              <a:rPr lang="en-US" sz="3600" b="1" dirty="0" err="1"/>
              <a:t>Yönetimi</a:t>
            </a:r>
            <a:r>
              <a:rPr lang="en-US" sz="3600" b="1" dirty="0"/>
              <a:t> </a:t>
            </a:r>
            <a:r>
              <a:rPr lang="en-US" sz="3600" b="1" dirty="0" err="1"/>
              <a:t>Nedir</a:t>
            </a:r>
            <a:r>
              <a:rPr lang="en-US" sz="3600" b="1" dirty="0"/>
              <a:t>? </a:t>
            </a:r>
            <a:endParaRPr lang="en-US" sz="3600" b="1" u="sng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Bilgilerin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becerilerin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araçların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tekniklerin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projenin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gereksinimlerini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yerine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getirmek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amacıyla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aktivitelerine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uygulanmasıdır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süreç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grubu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Başlangıç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planlama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yürütme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izleme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etme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kapanış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bilgi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alanı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entegrasyon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kapsam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zaman,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maliyet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kalite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kaynak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iletişim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risk,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tedarik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paydaş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Projenin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Yönetilmesi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enellikle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Gereksinimlerin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belirlenmesi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Projenin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planlanması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yürütülmesi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esnasında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paydaşların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ihtiyaçlarının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kaygılarının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beklentilerinin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alınması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kısıtlarının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dengelenmesi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7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Kapsam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7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Kalite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Zaman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7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Bütçe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7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Kaynaklar</a:t>
            </a:r>
            <a:endParaRPr lang="en-US" sz="1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1541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AA4648-EEB8-9D12-3188-4EEA0DE9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Proje</a:t>
            </a:r>
            <a:r>
              <a:rPr lang="en-US" dirty="0"/>
              <a:t> </a:t>
            </a:r>
            <a:r>
              <a:rPr lang="en-US" dirty="0" err="1"/>
              <a:t>Yönetim</a:t>
            </a:r>
            <a:r>
              <a:rPr lang="en-US" dirty="0"/>
              <a:t> </a:t>
            </a:r>
            <a:r>
              <a:rPr lang="en-US" dirty="0" err="1"/>
              <a:t>Çerçevesi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07A57-4340-5A91-9FB6-FE984F748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595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/>
              <a:t>Çevresel</a:t>
            </a:r>
            <a:r>
              <a:rPr lang="en-US" sz="3600" b="1" dirty="0"/>
              <a:t> </a:t>
            </a:r>
            <a:r>
              <a:rPr lang="en-US" sz="3600" b="1" dirty="0" err="1"/>
              <a:t>İşletme</a:t>
            </a:r>
            <a:r>
              <a:rPr lang="en-US" sz="3600" b="1" dirty="0"/>
              <a:t> </a:t>
            </a:r>
            <a:r>
              <a:rPr lang="en-US" sz="3600" b="1" dirty="0" err="1"/>
              <a:t>Faktörleri</a:t>
            </a:r>
            <a:endParaRPr lang="en-US" sz="3600" b="1" u="sng" dirty="0"/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Organizasyonel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kültür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yapı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süreçler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Devlet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sektör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standartları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Altyapı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Mevcut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kaynakları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Şirketin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onay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sistemleri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Pazar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koşulları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Siyasi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ortam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Paydaşların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risk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toleransları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Organizasyonun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yerleşik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iletişim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kanalları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yönetimi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bilgi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sistemleri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3140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AA4648-EEB8-9D12-3188-4EEA0DE9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Proje</a:t>
            </a:r>
            <a:r>
              <a:rPr lang="en-US" dirty="0"/>
              <a:t> </a:t>
            </a:r>
            <a:r>
              <a:rPr lang="en-US" dirty="0" err="1"/>
              <a:t>Yönetim</a:t>
            </a:r>
            <a:r>
              <a:rPr lang="en-US" dirty="0"/>
              <a:t> </a:t>
            </a:r>
            <a:r>
              <a:rPr lang="en-US" dirty="0" err="1"/>
              <a:t>Çerçevesi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07A57-4340-5A91-9FB6-FE984F748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773"/>
            <a:ext cx="9459540" cy="4690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/>
              <a:t>Proje</a:t>
            </a:r>
            <a:r>
              <a:rPr lang="en-US" sz="3600" b="1" dirty="0"/>
              <a:t> </a:t>
            </a:r>
            <a:r>
              <a:rPr lang="en-US" sz="3600" b="1" dirty="0" err="1"/>
              <a:t>Yönetimi</a:t>
            </a:r>
            <a:r>
              <a:rPr lang="en-US" sz="3600" b="1" dirty="0"/>
              <a:t> </a:t>
            </a:r>
            <a:r>
              <a:rPr lang="en-US" sz="3600" b="1" dirty="0" err="1"/>
              <a:t>Neden</a:t>
            </a:r>
            <a:r>
              <a:rPr lang="en-US" sz="3600" b="1" dirty="0"/>
              <a:t> </a:t>
            </a:r>
            <a:r>
              <a:rPr lang="en-US" sz="3600" b="1" dirty="0" err="1"/>
              <a:t>Önemlidir</a:t>
            </a:r>
            <a:r>
              <a:rPr lang="en-US" sz="3600" b="1" dirty="0"/>
              <a:t>? </a:t>
            </a:r>
            <a:endParaRPr lang="en-US" sz="3600" b="1" u="sng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" name="Picture 1" descr="A diagram of a project&#10;&#10;Description automatically generated">
            <a:extLst>
              <a:ext uri="{FF2B5EF4-FFF2-40B4-BE49-F238E27FC236}">
                <a16:creationId xmlns:a16="http://schemas.microsoft.com/office/drawing/2014/main" id="{88C307B5-C97D-992C-7FE8-18FF0C586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191768"/>
            <a:ext cx="7914911" cy="431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0939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705</Words>
  <Application>Microsoft Office PowerPoint</Application>
  <PresentationFormat>Widescreen</PresentationFormat>
  <Paragraphs>159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Bold</vt:lpstr>
      <vt:lpstr>Calibri</vt:lpstr>
      <vt:lpstr>Calibri Light</vt:lpstr>
      <vt:lpstr>Wingdings</vt:lpstr>
      <vt:lpstr>Office Theme</vt:lpstr>
      <vt:lpstr>Gündem</vt:lpstr>
      <vt:lpstr>İçindekiler</vt:lpstr>
      <vt:lpstr>İçindekiler</vt:lpstr>
      <vt:lpstr>İçindekiler</vt:lpstr>
      <vt:lpstr>Proje Yönetim Çerçevesi</vt:lpstr>
      <vt:lpstr>Proje Yönetim Çerçevesi</vt:lpstr>
      <vt:lpstr>Proje Yönetim Çerçevesi</vt:lpstr>
      <vt:lpstr>Proje Yönetim Çerçevesi</vt:lpstr>
      <vt:lpstr>Proje Yönetim Çerçevesi</vt:lpstr>
      <vt:lpstr>Proje Yaşam Döngüsü ve Organizasyon</vt:lpstr>
      <vt:lpstr>Proje Yaşam Döngüsü ve Organizasyon</vt:lpstr>
      <vt:lpstr>Proje Yaşam Döngüsü ve Organizasyon</vt:lpstr>
      <vt:lpstr>Proje Yaşam Döngüsü ve Organizasyon</vt:lpstr>
      <vt:lpstr>Proje Yönetimi İçin Standart</vt:lpstr>
      <vt:lpstr>Proje Yönetimi İçin Standart</vt:lpstr>
      <vt:lpstr>Proje Yönetimi İçin Standart</vt:lpstr>
      <vt:lpstr>Proje Yönetimi İçin Standart</vt:lpstr>
      <vt:lpstr>Proje Yönetimi İçin Standart</vt:lpstr>
      <vt:lpstr>Proje Yönetimi İçin Standart</vt:lpstr>
      <vt:lpstr>Proje Yönetimi İçin Standart</vt:lpstr>
      <vt:lpstr>Terzi İşi Proje Yönetimi</vt:lpstr>
      <vt:lpstr>Terzi İşi Proje Yönetimi</vt:lpstr>
      <vt:lpstr>Terzi İşi Proje Yönetimi</vt:lpstr>
      <vt:lpstr>Terzi İşi Proje Yönetimi</vt:lpstr>
      <vt:lpstr>Terzi İşi Proje Yönetimi</vt:lpstr>
      <vt:lpstr>Terzi İşi Proje Yönetimi</vt:lpstr>
      <vt:lpstr>Terzi İşi Proje Yönetimi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Gündem</dc:title>
  <dc:creator>Necip Birkan Göksan</dc:creator>
  <cp:lastModifiedBy>Necip Birkan Göksan</cp:lastModifiedBy>
  <cp:revision>12</cp:revision>
  <dcterms:created xsi:type="dcterms:W3CDTF">2023-09-26T08:46:43Z</dcterms:created>
  <dcterms:modified xsi:type="dcterms:W3CDTF">2023-09-26T14:49:13Z</dcterms:modified>
</cp:coreProperties>
</file>