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71" r:id="rId3"/>
    <p:sldId id="380" r:id="rId4"/>
    <p:sldId id="381" r:id="rId5"/>
    <p:sldId id="382" r:id="rId6"/>
    <p:sldId id="383" r:id="rId7"/>
    <p:sldId id="384" r:id="rId8"/>
    <p:sldId id="385" r:id="rId9"/>
    <p:sldId id="406" r:id="rId10"/>
    <p:sldId id="407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5" r:id="rId30"/>
    <p:sldId id="378" r:id="rId31"/>
    <p:sldId id="260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963" autoAdjust="0"/>
  </p:normalViewPr>
  <p:slideViewPr>
    <p:cSldViewPr snapToGrid="0">
      <p:cViewPr varScale="1">
        <p:scale>
          <a:sx n="152" d="100"/>
          <a:sy n="152" d="100"/>
        </p:scale>
        <p:origin x="15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3:58:58.0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1,'439'0,"-282"18,-128-17,1 1,38 8,-50-8,-1-1,0 0,1-2,-1 0,32-6,22-2,316 7,-196 4,-106 0,92-4,-117-6,-34 4,45-2,473 7,-387 17,71-19,-213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3:59:00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35,'29'0,"31"0,-1-2,61-10,-71 7,0 2,83 5,-33 1,461-3,-471-16,-75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5B5C6-4EDA-8E42-AA59-57D3F3D766C0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13DEB-C8FA-C647-B3C3-306B315915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4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738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4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46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078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56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00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771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34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419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41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99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15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095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41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2972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5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491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851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531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667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318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51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71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11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61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55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70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364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13DEB-C8FA-C647-B3C3-306B315915F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98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1998CC-E665-AB67-023E-FFD246FEB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46D42C-4157-7B45-341D-5FC9B3300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54ECB5-2A79-02E7-9B40-FFBD09E5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C8248D-ED92-2ED0-6AFB-4375148F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215240-CA25-D1C3-FA0B-A8DEB97B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96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61F054-69B9-7143-70D9-147AA5C3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82BB03A-382A-72D4-2886-11C1C4DE8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3FD7A4-9EDF-8029-CB2E-7C030C7A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13F5FF-0F37-2B26-D26E-4CA414AB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27CAB3-982A-35AD-94B7-4DC715DE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84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8A8758E-7606-3190-4ADE-A221F4B60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3FAF83C-F799-DC6B-2487-CCDA86CCF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3C27D-6333-F17A-1347-E59DAA5B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D2515C-43A8-C4D4-3B78-10510B56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8DB66F-A4BD-BF97-E5A4-1CF58965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40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BBD41F-C817-DCA4-01F5-766E4A66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7900AB-A8C9-76C8-AF90-501B60B40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03547D-C52D-D630-D8B0-1BBDF546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AA6913-C256-2934-8220-9B798F8E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A826BE-6AEB-4737-2833-FF56278C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2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455820-15D3-DA57-E021-25E3FB05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2D6E764-7303-EAE9-F8B7-D20552EA6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8A05C2-4E3B-689D-4C24-A48D501D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050368-BCE7-9B3F-EAD9-15C23E3E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168B0D-B0F7-9372-F645-E799B0CF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1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B83606-39CA-EBE9-22DC-A62A1700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06D531-951C-404E-0963-6574A3C7B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FF9174F-E300-9412-F98E-2D6954A5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FD47AAB-E6AE-77A7-5761-956B1758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871526-0BC8-C7E4-D3E8-7CF448D6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BC01FF-4507-5373-C37C-3D7E4A94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9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56F3F7-EE30-900F-13C6-9E3BE3EE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C763FF5-04AB-E1CC-8A2F-8D5414604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862C585-B0FD-67B0-73BD-F6F998AD3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36B5CEE-3E54-C639-C72F-E29C77C19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7AE62DD-FAAB-1C0A-D356-FF1C14438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1F74765-4E00-FD6C-C6C4-5A04635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B073B9A-3AD8-C2B3-3D4C-1E95B4FC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82B0F9F-5F4F-FE3C-0DAF-05B20E35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04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F87030-8CCA-34DC-B38C-DF211655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FAC5E31-C940-B3AD-BBCD-00326433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476A188-B15E-E0BC-9D19-5C0FFCFC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261A655-353B-9006-86D1-1F9C7C26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15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98F1E5B-608B-F005-AB18-9BD274B6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4B20575-DB6E-4BC9-8EF7-2FDCFD6B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7CA043C-A2A3-B3BF-356B-11AD6E5E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76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32BE8A-02A9-1965-BC3B-CAAD7865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BEC3B9-8845-9A1E-0C79-8F5B1668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987CB6-22A8-BA09-3F0D-1FEA92DD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DD631C-BD3F-8792-4632-09BCD76A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3597A7-6961-8A25-4FB5-E253DDCA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E64887-E885-D685-6839-042D54B5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92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0BAB98-4564-DB53-09B2-251F5D9F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4388DCE-543A-8403-DB43-B5AF48401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28499F8-9735-4C66-5CEF-DF82A7FFB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646E51E-5C64-3803-AF23-6E4CC93C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20B98F-EC05-E9E2-4371-448C6A4B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199559-197F-8953-E51B-58186F5A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33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A3D6F0F-3657-BFE6-CE42-5A924AEA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BE6A6F-3540-FFA4-606D-F8A27AE82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CA9FDC-9E4D-DC70-7EB5-A4357EF54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11E-7F94-564B-B452-BFD77ED74D7E}" type="datetimeFigureOut">
              <a:rPr lang="tr-TR" smtClean="0"/>
              <a:t>10.07.2024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E55DE6-4002-4B5F-94D7-A6C04787C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E0F469-CC8A-2E0E-7A30-450DF0C92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06310-585F-9843-8756-30C415E51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9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4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customXml" Target="../ink/ink1.xml"/><Relationship Id="rId10" Type="http://schemas.openxmlformats.org/officeDocument/2006/relationships/image" Target="../media/image690.png"/><Relationship Id="rId4" Type="http://schemas.openxmlformats.org/officeDocument/2006/relationships/image" Target="../media/image50.png"/><Relationship Id="rId9" Type="http://schemas.openxmlformats.org/officeDocument/2006/relationships/customXml" Target="../ink/ink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beyaz, tasarım içeren bir resim&#10;&#10;Açıklama otomatik olarak oluşturuldu">
            <a:extLst>
              <a:ext uri="{FF2B5EF4-FFF2-40B4-BE49-F238E27FC236}">
                <a16:creationId xmlns:a16="http://schemas.microsoft.com/office/drawing/2014/main" id="{9F8A3165-0110-9DA9-02C5-0B140ECAC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E975569-9E97-4456-4A35-F7A91DABFFFE}"/>
              </a:ext>
            </a:extLst>
          </p:cNvPr>
          <p:cNvSpPr txBox="1"/>
          <p:nvPr/>
        </p:nvSpPr>
        <p:spPr>
          <a:xfrm>
            <a:off x="952228" y="743447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006C6F2-1D39-8A95-BEFE-E0BCCF925C5C}"/>
              </a:ext>
            </a:extLst>
          </p:cNvPr>
          <p:cNvSpPr txBox="1"/>
          <p:nvPr/>
        </p:nvSpPr>
        <p:spPr>
          <a:xfrm>
            <a:off x="3094804" y="2632021"/>
            <a:ext cx="4574978" cy="36069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sz="3200" b="1" dirty="0"/>
              <a:t>NFPA CFPS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tr-TR" sz="28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sz="2800" b="1" dirty="0"/>
              <a:t>Kağan YAVUZ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sz="2400" b="1" dirty="0" err="1"/>
              <a:t>Mechanical</a:t>
            </a:r>
            <a:r>
              <a:rPr lang="tr-TR" sz="2400" b="1" dirty="0"/>
              <a:t> </a:t>
            </a:r>
            <a:r>
              <a:rPr lang="tr-TR" sz="2400" b="1" dirty="0" err="1"/>
              <a:t>Engineer</a:t>
            </a:r>
            <a:r>
              <a:rPr lang="tr-TR" sz="2400" b="1" dirty="0"/>
              <a:t>, </a:t>
            </a:r>
            <a:r>
              <a:rPr lang="tr-TR" sz="2400" b="1" dirty="0" err="1"/>
              <a:t>PhDc</a:t>
            </a:r>
            <a:endParaRPr lang="tr-TR" sz="24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tr-TR" sz="24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sz="2400" b="1" dirty="0"/>
              <a:t>2024 07</a:t>
            </a:r>
            <a:endParaRPr lang="en-US" sz="2400" b="1" dirty="0"/>
          </a:p>
        </p:txBody>
      </p:sp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8BA7F55D-80BD-4DF8-9C52-FAA4953C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803" y="746457"/>
            <a:ext cx="3544436" cy="941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25DBED-1545-A206-99D9-38AA2D48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25" y="396500"/>
            <a:ext cx="1933802" cy="18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INDEX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ED9DE-B0FE-8257-9B1F-A634B9AAF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21" y="1264022"/>
            <a:ext cx="6655085" cy="451399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EACA13-A9C7-5067-F7C4-F60CD3302A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795"/>
          <a:stretch/>
        </p:blipFill>
        <p:spPr>
          <a:xfrm>
            <a:off x="8046202" y="3204537"/>
            <a:ext cx="3079633" cy="257347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0292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FIRE PROTECTION HANDBOOK (FPH)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8E056-2541-AB10-BC62-3AAE7D299D6A}"/>
              </a:ext>
            </a:extLst>
          </p:cNvPr>
          <p:cNvSpPr txBox="1"/>
          <p:nvPr/>
        </p:nvSpPr>
        <p:spPr>
          <a:xfrm>
            <a:off x="5901081" y="2690336"/>
            <a:ext cx="40198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Handbook has</a:t>
            </a:r>
            <a:r>
              <a:rPr lang="tr-T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21 </a:t>
            </a:r>
            <a:r>
              <a:rPr lang="tr-TR" b="1" dirty="0" err="1"/>
              <a:t>Sections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211 </a:t>
            </a:r>
            <a:r>
              <a:rPr lang="tr-TR" b="1" dirty="0"/>
              <a:t>C</a:t>
            </a:r>
            <a:r>
              <a:rPr lang="en-US" b="1" dirty="0" err="1"/>
              <a:t>hapters</a:t>
            </a:r>
            <a:endParaRPr lang="tr-TR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2DCEF-37B2-979C-78B0-864A3A602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924" y="1271514"/>
            <a:ext cx="3660970" cy="51673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070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1 - Safety in the Built Environment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40EF3D-FDE2-CE84-6AED-77B9BF942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365" y="1221585"/>
            <a:ext cx="4971148" cy="5529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A2773-A6B8-21CC-EADB-4D4C16282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012" y="1559861"/>
            <a:ext cx="2743200" cy="2161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A26FB030-47D5-C3F8-F75F-AA3BCE89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16" y="3986323"/>
            <a:ext cx="2895119" cy="21055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5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2 - Basics of Fire and Fire Science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220F5B-2E57-3288-5FE5-D6BBF52F1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480" y="1093109"/>
            <a:ext cx="4403035" cy="549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3 - Information and Analysis for Fire Protection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2163A-8467-F976-E426-D8A7FD290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283" y="1238249"/>
            <a:ext cx="4932299" cy="5619751"/>
          </a:xfrm>
          <a:prstGeom prst="rect">
            <a:avLst/>
          </a:prstGeom>
        </p:spPr>
      </p:pic>
      <p:pic>
        <p:nvPicPr>
          <p:cNvPr id="10241" name="Picture 1">
            <a:extLst>
              <a:ext uri="{FF2B5EF4-FFF2-40B4-BE49-F238E27FC236}">
                <a16:creationId xmlns:a16="http://schemas.microsoft.com/office/drawing/2014/main" id="{BD013A63-BDB5-6D69-9014-2716B512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19" y="1663057"/>
            <a:ext cx="4011567" cy="41233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8CE8B-7B4A-3E1F-CA1B-AB95834F91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9005" y="4163435"/>
            <a:ext cx="903514" cy="234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E3AA3-544B-7727-179F-53CD36A84A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6019" y="4516059"/>
            <a:ext cx="352695" cy="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4 - Human Factors in Emergencies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791E3-D9A4-81BE-2800-F40CEAA6A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891" y="1343434"/>
            <a:ext cx="5211336" cy="5514566"/>
          </a:xfrm>
          <a:prstGeom prst="rect">
            <a:avLst/>
          </a:prstGeom>
        </p:spPr>
      </p:pic>
      <p:pic>
        <p:nvPicPr>
          <p:cNvPr id="12289" name="Picture 1">
            <a:extLst>
              <a:ext uri="{FF2B5EF4-FFF2-40B4-BE49-F238E27FC236}">
                <a16:creationId xmlns:a16="http://schemas.microsoft.com/office/drawing/2014/main" id="{CF7206DC-0D65-E38B-6771-0304C058E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68" y="2177526"/>
            <a:ext cx="3276045" cy="27274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1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6 - Characteristics of Materials and Products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0AD14-BD53-A7F8-79B9-C7B247C6F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33" y="1264022"/>
            <a:ext cx="5060452" cy="5354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209667-29A4-C673-DF54-7073754D3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569" y="1264021"/>
            <a:ext cx="5381411" cy="45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0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7 - Storage and Handling of Materials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AE461-4E0C-E22E-3382-B58729903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510" y="1623209"/>
            <a:ext cx="70389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1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8 - Special Equipment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10A07-7C93-5C8C-6CAD-33B200FB8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480" y="1107918"/>
            <a:ext cx="5409036" cy="54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28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9 - Processes and Facilities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F0F849-A2C7-1B25-1399-8D80ECA81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304" y="1371283"/>
            <a:ext cx="5767387" cy="51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3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INDEX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Metin kutusu 14">
            <a:extLst>
              <a:ext uri="{FF2B5EF4-FFF2-40B4-BE49-F238E27FC236}">
                <a16:creationId xmlns:a16="http://schemas.microsoft.com/office/drawing/2014/main" id="{3E2FDC44-5ACA-EC52-7182-431B65CF7A31}"/>
              </a:ext>
            </a:extLst>
          </p:cNvPr>
          <p:cNvSpPr txBox="1"/>
          <p:nvPr/>
        </p:nvSpPr>
        <p:spPr>
          <a:xfrm>
            <a:off x="1565592" y="1730781"/>
            <a:ext cx="6086492" cy="37556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b="1" dirty="0"/>
              <a:t>Definition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b="1" dirty="0" err="1"/>
              <a:t>Exam</a:t>
            </a:r>
            <a:r>
              <a:rPr lang="tr-TR" sz="2400" b="1" dirty="0"/>
              <a:t> </a:t>
            </a:r>
            <a:r>
              <a:rPr lang="tr-TR" sz="2400" b="1" dirty="0" err="1"/>
              <a:t>Details</a:t>
            </a:r>
            <a:endParaRPr lang="tr-TR" sz="2400" b="1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b="1" dirty="0" err="1"/>
              <a:t>Eligibility</a:t>
            </a:r>
            <a:endParaRPr lang="tr-TR" sz="2400" b="1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b="1" dirty="0" err="1"/>
              <a:t>Renewal</a:t>
            </a:r>
            <a:endParaRPr lang="tr-TR" sz="2400" b="1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b="1" dirty="0"/>
              <a:t>General </a:t>
            </a:r>
            <a:r>
              <a:rPr lang="tr-TR" sz="2400" b="1" dirty="0" err="1"/>
              <a:t>Misconceptions</a:t>
            </a:r>
            <a:endParaRPr lang="tr-TR" sz="2400" b="1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b="1" dirty="0"/>
              <a:t>Fire </a:t>
            </a:r>
            <a:r>
              <a:rPr lang="tr-TR" sz="2400" b="1" dirty="0" err="1"/>
              <a:t>Protection</a:t>
            </a:r>
            <a:r>
              <a:rPr lang="tr-TR" sz="2400" b="1" dirty="0"/>
              <a:t> </a:t>
            </a:r>
            <a:r>
              <a:rPr lang="tr-TR" sz="2400" b="1" dirty="0" err="1"/>
              <a:t>Handbook</a:t>
            </a:r>
            <a:endParaRPr lang="tr-TR" sz="2400" b="1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b="1" dirty="0" err="1"/>
              <a:t>Sections</a:t>
            </a:r>
            <a:endParaRPr lang="tr-TR" sz="2400" b="1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sz="2400" b="1" dirty="0"/>
              <a:t>Bonus</a:t>
            </a:r>
            <a:endParaRPr lang="en-US" sz="2400" b="1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9CA2958A-041C-7F4F-C491-6AD563A8E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54844-22E6-08BD-D096-1B4B03CB1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70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10 - Building Services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E93A22-352C-A623-FDB6-414831109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079" y="1136431"/>
            <a:ext cx="4901838" cy="55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8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11 - Fire Prevention Practices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51D10-F500-1513-9624-898C972AB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510" y="1429204"/>
            <a:ext cx="7038975" cy="45910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1A5FC2-E153-D52A-445D-FDF59CD6D78D}"/>
              </a:ext>
            </a:extLst>
          </p:cNvPr>
          <p:cNvCxnSpPr/>
          <p:nvPr/>
        </p:nvCxnSpPr>
        <p:spPr>
          <a:xfrm>
            <a:off x="2206935" y="5424523"/>
            <a:ext cx="48813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7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12 - Non-Emergency Fire Department Functions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2D132B-53E5-153E-73A4-18247AEC8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154" y="1337551"/>
            <a:ext cx="5627687" cy="48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03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1507958" y="631444"/>
            <a:ext cx="83143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13 - Organizing for Public Sector Emergency Response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4B16A2-8BC1-A938-DE76-140E7836A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512" y="2137969"/>
            <a:ext cx="70389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38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14 - Detection and Alarm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67182A-A661-9561-5236-DB9319DAD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1" y="1371283"/>
            <a:ext cx="6224587" cy="4228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5285F0-75C1-A6A4-0E91-F0AD30095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611" y="1370012"/>
            <a:ext cx="5228838" cy="41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15 - Water Supplies for Fixed Fire Protection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B5AAD8-C255-AC97-B065-782005473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22" y="1371284"/>
            <a:ext cx="5149536" cy="335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3DFC9-6AF1-BCDA-E78F-48E837965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71283"/>
            <a:ext cx="5955788" cy="3239820"/>
          </a:xfrm>
          <a:prstGeom prst="rect">
            <a:avLst/>
          </a:prstGeom>
        </p:spPr>
      </p:pic>
      <p:pic>
        <p:nvPicPr>
          <p:cNvPr id="20481" name="Picture 1">
            <a:extLst>
              <a:ext uri="{FF2B5EF4-FFF2-40B4-BE49-F238E27FC236}">
                <a16:creationId xmlns:a16="http://schemas.microsoft.com/office/drawing/2014/main" id="{31596239-DD40-3D0B-437C-907858C8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36" y="4371975"/>
            <a:ext cx="3108193" cy="2349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92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16 - Water-Based Fire Suppression Equipment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F47DFE-07A2-11EA-4D3B-F8348E1EA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891" y="1190652"/>
            <a:ext cx="5208949" cy="5512040"/>
          </a:xfrm>
          <a:prstGeom prst="rect">
            <a:avLst/>
          </a:prstGeom>
        </p:spPr>
      </p:pic>
      <p:pic>
        <p:nvPicPr>
          <p:cNvPr id="19457" name="Picture 1">
            <a:extLst>
              <a:ext uri="{FF2B5EF4-FFF2-40B4-BE49-F238E27FC236}">
                <a16:creationId xmlns:a16="http://schemas.microsoft.com/office/drawing/2014/main" id="{0DF47B0E-CCF2-5A01-2806-7B315630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80" y="1538245"/>
            <a:ext cx="4876800" cy="2934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00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850232" y="631444"/>
            <a:ext cx="89720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17 - Fire Suppression Systems </a:t>
            </a:r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Portable Fire Extinguishers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1D219A-80F6-0D30-49FC-6ED08445A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182" y="1455282"/>
            <a:ext cx="4238438" cy="5402718"/>
          </a:xfrm>
          <a:prstGeom prst="rect">
            <a:avLst/>
          </a:prstGeom>
        </p:spPr>
      </p:pic>
      <p:pic>
        <p:nvPicPr>
          <p:cNvPr id="18433" name="Picture 1">
            <a:extLst>
              <a:ext uri="{FF2B5EF4-FFF2-40B4-BE49-F238E27FC236}">
                <a16:creationId xmlns:a16="http://schemas.microsoft.com/office/drawing/2014/main" id="{CC444B8E-8D17-530D-6B50-060BE7E83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57" y="2452292"/>
            <a:ext cx="3600019" cy="29250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7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18 - Confining Fires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19 - Structural Fire Protection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F5E988-50BE-9045-FF96-FA0571B55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044" y="1974477"/>
            <a:ext cx="70389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6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20 - Protecting Occupancies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5B559-082E-F552-7939-F6F954CD6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804" y="1275632"/>
            <a:ext cx="6677215" cy="48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3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DEFINITION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6A50A-E0E8-BE5C-05BF-9A32442F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21" y="1753333"/>
            <a:ext cx="2820216" cy="2745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84B4B1-9380-68A1-90CC-7456F47EA9D0}"/>
              </a:ext>
            </a:extLst>
          </p:cNvPr>
          <p:cNvSpPr txBox="1"/>
          <p:nvPr/>
        </p:nvSpPr>
        <p:spPr>
          <a:xfrm>
            <a:off x="4356910" y="1913220"/>
            <a:ext cx="60294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CFPS (</a:t>
            </a:r>
            <a:r>
              <a:rPr lang="en-US" dirty="0"/>
              <a:t>The </a:t>
            </a:r>
            <a:r>
              <a:rPr lang="en-US" b="1" dirty="0"/>
              <a:t>Certified Fire Protection</a:t>
            </a:r>
            <a:r>
              <a:rPr lang="tr-TR" b="1" dirty="0"/>
              <a:t> </a:t>
            </a:r>
            <a:r>
              <a:rPr lang="en-US" b="1" dirty="0"/>
              <a:t>Specialist</a:t>
            </a:r>
            <a:r>
              <a:rPr lang="tr-TR" dirty="0"/>
              <a:t>)</a:t>
            </a:r>
            <a:r>
              <a:rPr lang="en-US" dirty="0"/>
              <a:t> is a certification provided by the NFPA</a:t>
            </a:r>
            <a:r>
              <a:rPr lang="tr-TR" dirty="0"/>
              <a:t> </a:t>
            </a:r>
            <a:r>
              <a:rPr lang="en-US" dirty="0"/>
              <a:t>Certification Department in the U.S.A.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purpose - to test and recognize test taker's </a:t>
            </a:r>
            <a:r>
              <a:rPr lang="en-US" b="1" dirty="0"/>
              <a:t>knowledge</a:t>
            </a:r>
            <a:r>
              <a:rPr lang="en-US" dirty="0"/>
              <a:t> of fire protection, fire prevention, and fire safety.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CFPS is an American</a:t>
            </a:r>
            <a:r>
              <a:rPr lang="tr-TR" dirty="0"/>
              <a:t> </a:t>
            </a:r>
            <a:r>
              <a:rPr lang="en-US" dirty="0"/>
              <a:t>National Standards Institute</a:t>
            </a:r>
            <a:r>
              <a:rPr lang="tr-TR" dirty="0"/>
              <a:t> </a:t>
            </a:r>
            <a:r>
              <a:rPr lang="en-US" dirty="0"/>
              <a:t>(</a:t>
            </a:r>
            <a:r>
              <a:rPr lang="en-US" b="1" dirty="0"/>
              <a:t>ANSI</a:t>
            </a:r>
            <a:r>
              <a:rPr lang="tr-TR" dirty="0"/>
              <a:t>)</a:t>
            </a:r>
            <a:r>
              <a:rPr lang="en-US" dirty="0"/>
              <a:t> Approved certification.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653E18-07AA-C104-9B3B-DD5B4618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634" y="4658994"/>
            <a:ext cx="2111132" cy="7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22A0AF28-E282-2E06-18DF-CDF138AF5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76A5C8-001B-1856-C406-39D33496F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5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F1FA000-CFAA-0252-399C-C7B93533D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816" y="1599180"/>
            <a:ext cx="5059014" cy="3914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CRITERIA</a:t>
            </a:r>
          </a:p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NFPA HANDBOOK 20th 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0E974-E4A9-2F3B-D4E1-AD52C423CB58}"/>
              </a:ext>
            </a:extLst>
          </p:cNvPr>
          <p:cNvSpPr txBox="1"/>
          <p:nvPr/>
        </p:nvSpPr>
        <p:spPr>
          <a:xfrm>
            <a:off x="656580" y="1514827"/>
            <a:ext cx="6341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Travel </a:t>
            </a:r>
            <a:r>
              <a:rPr lang="tr-TR" b="1" dirty="0" err="1"/>
              <a:t>Distance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  <a:p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/>
              <a:t>Walking</a:t>
            </a:r>
            <a:r>
              <a:rPr lang="tr-TR" b="1" dirty="0"/>
              <a:t> </a:t>
            </a:r>
            <a:r>
              <a:rPr lang="tr-TR" b="1" dirty="0" err="1"/>
              <a:t>Speed</a:t>
            </a:r>
            <a:endParaRPr lang="tr-TR" b="1" dirty="0"/>
          </a:p>
          <a:p>
            <a:r>
              <a:rPr lang="tr-TR" b="1" dirty="0"/>
              <a:t>   </a:t>
            </a:r>
          </a:p>
          <a:p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3A92E-1FED-69D5-3CDF-57EC4F62B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50" y="3330947"/>
            <a:ext cx="5118100" cy="3067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C1EA92-7CF9-0AFC-4E64-8B2E2F694473}"/>
              </a:ext>
            </a:extLst>
          </p:cNvPr>
          <p:cNvSpPr/>
          <p:nvPr/>
        </p:nvSpPr>
        <p:spPr>
          <a:xfrm>
            <a:off x="1126934" y="5582441"/>
            <a:ext cx="4695825" cy="443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BE1CFA-AB85-84A3-1475-A45598584BE5}"/>
              </a:ext>
            </a:extLst>
          </p:cNvPr>
          <p:cNvCxnSpPr>
            <a:cxnSpLocks/>
          </p:cNvCxnSpPr>
          <p:nvPr/>
        </p:nvCxnSpPr>
        <p:spPr>
          <a:xfrm>
            <a:off x="1832830" y="3280084"/>
            <a:ext cx="1467260" cy="2453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365B47-F304-FB22-C043-EE9DA2165BBB}"/>
              </a:ext>
            </a:extLst>
          </p:cNvPr>
          <p:cNvSpPr/>
          <p:nvPr/>
        </p:nvSpPr>
        <p:spPr>
          <a:xfrm>
            <a:off x="6863546" y="4082239"/>
            <a:ext cx="4810523" cy="502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F05938-6CF2-3886-D8C0-D28F349BDFDA}"/>
              </a:ext>
            </a:extLst>
          </p:cNvPr>
          <p:cNvCxnSpPr>
            <a:cxnSpLocks/>
          </p:cNvCxnSpPr>
          <p:nvPr/>
        </p:nvCxnSpPr>
        <p:spPr>
          <a:xfrm>
            <a:off x="2566460" y="2330689"/>
            <a:ext cx="4324951" cy="1751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11733F77-D66C-140C-358A-27DAA3B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D2314A-A94E-DACF-7AB5-B2820D05D357}"/>
                  </a:ext>
                </a:extLst>
              </p14:cNvPr>
              <p14:cNvContentPartPr/>
              <p14:nvPr/>
            </p14:nvContentPartPr>
            <p14:xfrm>
              <a:off x="1216626" y="5706757"/>
              <a:ext cx="1033920" cy="12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D2314A-A94E-DACF-7AB5-B2820D05D3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2986" y="5598757"/>
                <a:ext cx="11415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D0C9F26-B406-D1B6-9138-A4CE9A768614}"/>
                  </a:ext>
                </a:extLst>
              </p14:cNvPr>
              <p14:cNvContentPartPr/>
              <p14:nvPr/>
            </p14:nvContentPartPr>
            <p14:xfrm>
              <a:off x="1267386" y="5870917"/>
              <a:ext cx="453600" cy="12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D0C9F26-B406-D1B6-9138-A4CE9A7686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3386" y="5763277"/>
                <a:ext cx="561240" cy="22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E224CC49-877E-FE9F-F8B9-F952DD6A1B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0869" y="429500"/>
            <a:ext cx="2094961" cy="556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D8466-953F-D10A-5056-9B3B413E37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1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Dikdörtgen 12">
            <a:extLst>
              <a:ext uri="{FF2B5EF4-FFF2-40B4-BE49-F238E27FC236}">
                <a16:creationId xmlns:a16="http://schemas.microsoft.com/office/drawing/2014/main" id="{98E63C9B-F36E-8F45-D5DA-F8F3B294741F}"/>
              </a:ext>
            </a:extLst>
          </p:cNvPr>
          <p:cNvSpPr/>
          <p:nvPr/>
        </p:nvSpPr>
        <p:spPr>
          <a:xfrm>
            <a:off x="2369723" y="2921168"/>
            <a:ext cx="74525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 !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47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CFPS EXAM CONDITIONS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8E056-2541-AB10-BC62-3AAE7D299D6A}"/>
              </a:ext>
            </a:extLst>
          </p:cNvPr>
          <p:cNvSpPr txBox="1"/>
          <p:nvPr/>
        </p:nvSpPr>
        <p:spPr>
          <a:xfrm>
            <a:off x="4630332" y="2030330"/>
            <a:ext cx="67234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CFPS </a:t>
            </a:r>
            <a:r>
              <a:rPr lang="en-US" dirty="0"/>
              <a:t>Exam is of </a:t>
            </a:r>
            <a:r>
              <a:rPr lang="tr-TR" b="1" dirty="0"/>
              <a:t>3</a:t>
            </a:r>
            <a:r>
              <a:rPr lang="en-US" b="1" dirty="0"/>
              <a:t> hours </a:t>
            </a:r>
            <a:r>
              <a:rPr lang="en-US" dirty="0"/>
              <a:t>duration.</a:t>
            </a:r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Exam has </a:t>
            </a:r>
            <a:r>
              <a:rPr lang="en-US" b="1" dirty="0"/>
              <a:t>100</a:t>
            </a:r>
            <a:r>
              <a:rPr lang="en-US" dirty="0"/>
              <a:t> multiple-choice </a:t>
            </a:r>
            <a:r>
              <a:rPr lang="en-US" b="1" dirty="0"/>
              <a:t>questions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</a:t>
            </a:r>
            <a:r>
              <a:rPr lang="en-US" b="1" dirty="0"/>
              <a:t>Open book </a:t>
            </a:r>
            <a:r>
              <a:rPr lang="en-US" dirty="0"/>
              <a:t>Exam</a:t>
            </a:r>
            <a:r>
              <a:rPr lang="tr-TR" dirty="0"/>
              <a:t>: </a:t>
            </a:r>
            <a:r>
              <a:rPr lang="en-US" dirty="0"/>
              <a:t>NFPA Fire Protection Handbook</a:t>
            </a:r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takers can opt either </a:t>
            </a:r>
            <a:r>
              <a:rPr lang="en-US" b="1" dirty="0"/>
              <a:t>Paper</a:t>
            </a:r>
            <a:r>
              <a:rPr lang="en-US" dirty="0"/>
              <a:t> based or </a:t>
            </a:r>
            <a:r>
              <a:rPr lang="en-US" b="1" dirty="0"/>
              <a:t>Computer Based</a:t>
            </a:r>
            <a:r>
              <a:rPr lang="tr-TR" b="1" dirty="0"/>
              <a:t> </a:t>
            </a:r>
            <a:r>
              <a:rPr lang="en-US" dirty="0"/>
              <a:t>Exam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/>
              <a:t>	                                                 </a:t>
            </a:r>
            <a:r>
              <a:rPr lang="tr-TR" dirty="0" err="1"/>
              <a:t>via</a:t>
            </a:r>
            <a:r>
              <a:rPr lang="tr-TR" dirty="0"/>
              <a:t>                               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 centers are available in many countries.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D2C2E2-A88D-A406-5A32-4C64A1A4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8" y="2425092"/>
            <a:ext cx="3220363" cy="21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77F40C-D3BC-C69A-3310-01B01F6C2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849" y="3998551"/>
            <a:ext cx="2245322" cy="852653"/>
          </a:xfrm>
          <a:prstGeom prst="rect">
            <a:avLst/>
          </a:prstGeom>
        </p:spPr>
      </p:pic>
      <p:pic>
        <p:nvPicPr>
          <p:cNvPr id="11" name="Picture 10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31EE583C-2CF0-6676-95C9-4E4CDD17A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FFF7A5-6DEE-3BA6-3787-EE82568E0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1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ELIGIBILITY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8E056-2541-AB10-BC62-3AAE7D299D6A}"/>
              </a:ext>
            </a:extLst>
          </p:cNvPr>
          <p:cNvSpPr txBox="1"/>
          <p:nvPr/>
        </p:nvSpPr>
        <p:spPr>
          <a:xfrm>
            <a:off x="4630332" y="2030330"/>
            <a:ext cx="67234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Any one of the following criteria is acceptable</a:t>
            </a:r>
            <a:r>
              <a:rPr lang="tr-TR" dirty="0"/>
              <a:t>: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Bachelor's or Master's degree in a Fire Protection or related discipline from an accredited college or university with 2 years of relevant experience.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Associate Degree in Fire Engineering and related field or</a:t>
            </a:r>
            <a:r>
              <a:rPr lang="en-US" b="1" dirty="0"/>
              <a:t> Bachelor's </a:t>
            </a:r>
            <a:r>
              <a:rPr lang="en-US" dirty="0"/>
              <a:t>or Master's degree in any unrelated field with </a:t>
            </a:r>
            <a:r>
              <a:rPr lang="tr-TR" b="1" dirty="0"/>
              <a:t>4</a:t>
            </a:r>
            <a:r>
              <a:rPr lang="en-US" b="1" dirty="0"/>
              <a:t> years of relevant experience</a:t>
            </a:r>
            <a:r>
              <a:rPr lang="en-US" dirty="0"/>
              <a:t>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school diploma or equivalent with </a:t>
            </a:r>
            <a:r>
              <a:rPr lang="tr-TR" dirty="0"/>
              <a:t>6</a:t>
            </a:r>
            <a:r>
              <a:rPr lang="en-US" dirty="0"/>
              <a:t> years of relevant work experience in fire safety.</a:t>
            </a:r>
          </a:p>
        </p:txBody>
      </p:sp>
      <p:pic>
        <p:nvPicPr>
          <p:cNvPr id="3074" name="Picture 2" descr="What is an NCAA Eligibility Number? - SportsRecruits Blog">
            <a:extLst>
              <a:ext uri="{FF2B5EF4-FFF2-40B4-BE49-F238E27FC236}">
                <a16:creationId xmlns:a16="http://schemas.microsoft.com/office/drawing/2014/main" id="{BA2D1FC4-FDAF-86DC-AA79-79E32ACC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7" y="2811951"/>
            <a:ext cx="2604618" cy="172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2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RENEWAL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8E056-2541-AB10-BC62-3AAE7D299D6A}"/>
              </a:ext>
            </a:extLst>
          </p:cNvPr>
          <p:cNvSpPr txBox="1"/>
          <p:nvPr/>
        </p:nvSpPr>
        <p:spPr>
          <a:xfrm>
            <a:off x="4573576" y="3167499"/>
            <a:ext cx="67234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Recertification</a:t>
            </a:r>
            <a:r>
              <a:rPr lang="en-US" dirty="0"/>
              <a:t> - every three years.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Renewal</a:t>
            </a:r>
            <a:r>
              <a:rPr lang="en-US" dirty="0"/>
              <a:t> - is required annually with a renewal fees.</a:t>
            </a:r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4106" name="Picture 10" descr="Time To Renew Images – Browse 8,628 Stock Photos, Vectors, and Video |  Adobe Stock">
            <a:extLst>
              <a:ext uri="{FF2B5EF4-FFF2-40B4-BE49-F238E27FC236}">
                <a16:creationId xmlns:a16="http://schemas.microsoft.com/office/drawing/2014/main" id="{6A6DE9AE-8A1C-4559-D8E4-EA5424E6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7" y="2534980"/>
            <a:ext cx="2963531" cy="22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9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MISCONCEPTIONS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8E056-2541-AB10-BC62-3AAE7D299D6A}"/>
              </a:ext>
            </a:extLst>
          </p:cNvPr>
          <p:cNvSpPr txBox="1"/>
          <p:nvPr/>
        </p:nvSpPr>
        <p:spPr>
          <a:xfrm>
            <a:off x="4523127" y="2057600"/>
            <a:ext cx="672346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000" b="1" dirty="0"/>
              <a:t>NOT</a:t>
            </a:r>
            <a:endParaRPr lang="tr-TR" sz="3600" b="1" dirty="0"/>
          </a:p>
          <a:p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read all the content</a:t>
            </a:r>
            <a:r>
              <a:rPr lang="tr-TR" dirty="0"/>
              <a:t>: </a:t>
            </a:r>
            <a:r>
              <a:rPr lang="en-US" b="1" dirty="0"/>
              <a:t>3400 Pages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memorize all the portions.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attempt to make </a:t>
            </a:r>
            <a:r>
              <a:rPr lang="en-US" b="1" dirty="0"/>
              <a:t>all 100 questions correct</a:t>
            </a:r>
            <a:r>
              <a:rPr lang="tr-TR" b="1" dirty="0"/>
              <a:t>: </a:t>
            </a:r>
            <a:r>
              <a:rPr lang="en-US" dirty="0"/>
              <a:t>Make you stressful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refer many </a:t>
            </a:r>
            <a:r>
              <a:rPr lang="en-US" b="1" dirty="0"/>
              <a:t>books other than </a:t>
            </a:r>
            <a:r>
              <a:rPr lang="en-US" dirty="0"/>
              <a:t>Fire Protection</a:t>
            </a:r>
            <a:r>
              <a:rPr lang="tr-TR" dirty="0"/>
              <a:t> </a:t>
            </a:r>
            <a:r>
              <a:rPr lang="en-US" dirty="0"/>
              <a:t>Handbook.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en-US" dirty="0"/>
              <a:t>require </a:t>
            </a:r>
            <a:r>
              <a:rPr lang="en-US" b="1" dirty="0"/>
              <a:t>very long preparation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Be s</a:t>
            </a:r>
            <a:r>
              <a:rPr lang="en-US" dirty="0" err="1"/>
              <a:t>hameful</a:t>
            </a:r>
            <a:r>
              <a:rPr lang="en-US" dirty="0"/>
              <a:t> to </a:t>
            </a:r>
            <a:r>
              <a:rPr lang="en-US" b="1" dirty="0"/>
              <a:t>ask for help </a:t>
            </a:r>
            <a:r>
              <a:rPr lang="en-US" dirty="0"/>
              <a:t>and guidance</a:t>
            </a:r>
            <a:r>
              <a:rPr lang="tr-TR" dirty="0"/>
              <a:t> (</a:t>
            </a:r>
            <a:r>
              <a:rPr lang="tr-TR" dirty="0" err="1"/>
              <a:t>ie</a:t>
            </a:r>
            <a:r>
              <a:rPr lang="tr-TR" dirty="0"/>
              <a:t>. LinkedIn </a:t>
            </a:r>
            <a:r>
              <a:rPr lang="tr-TR" dirty="0" err="1"/>
              <a:t>networks</a:t>
            </a:r>
            <a:r>
              <a:rPr lang="tr-TR" dirty="0"/>
              <a:t>)</a:t>
            </a:r>
            <a:r>
              <a:rPr lang="en-US" dirty="0"/>
              <a:t>.</a:t>
            </a:r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6146" name="Picture 2" descr="Five Common Misconceptions About APIs | Nordic APIs |">
            <a:extLst>
              <a:ext uri="{FF2B5EF4-FFF2-40B4-BE49-F238E27FC236}">
                <a16:creationId xmlns:a16="http://schemas.microsoft.com/office/drawing/2014/main" id="{64B49CEC-03B4-68F9-EF35-F1E4B825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1" y="2648213"/>
            <a:ext cx="2988617" cy="16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9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FIRE PROTECTION HANDBOOK (FPH)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8E056-2541-AB10-BC62-3AAE7D299D6A}"/>
              </a:ext>
            </a:extLst>
          </p:cNvPr>
          <p:cNvSpPr txBox="1"/>
          <p:nvPr/>
        </p:nvSpPr>
        <p:spPr>
          <a:xfrm>
            <a:off x="4523127" y="2323019"/>
            <a:ext cx="67234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Handbook has </a:t>
            </a:r>
            <a:r>
              <a:rPr lang="tr-TR" b="1" dirty="0"/>
              <a:t>t</a:t>
            </a:r>
            <a:r>
              <a:rPr lang="en-US" b="1" dirty="0"/>
              <a:t>wo volumes </a:t>
            </a:r>
            <a:r>
              <a:rPr lang="en-US" dirty="0"/>
              <a:t>with </a:t>
            </a:r>
            <a:r>
              <a:rPr lang="en-US" b="1" dirty="0"/>
              <a:t>3,500 pages</a:t>
            </a:r>
            <a:r>
              <a:rPr lang="en-US" dirty="0"/>
              <a:t>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content covers almost entire spectrum of fire protection.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Written by </a:t>
            </a:r>
            <a:r>
              <a:rPr lang="en-US" b="1" dirty="0"/>
              <a:t>254 leading experts</a:t>
            </a:r>
            <a:r>
              <a:rPr lang="en-US" dirty="0"/>
              <a:t>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per latest update in NFPA's website the book cost </a:t>
            </a:r>
            <a:r>
              <a:rPr lang="tr-TR" dirty="0"/>
              <a:t>~ </a:t>
            </a:r>
            <a:r>
              <a:rPr lang="en-US" dirty="0"/>
              <a:t>$</a:t>
            </a:r>
            <a:r>
              <a:rPr lang="tr-TR" dirty="0"/>
              <a:t>300</a:t>
            </a:r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7170" name="Picture 2" descr="NFPA releases 21st edition handbook - Fire Buyer International">
            <a:extLst>
              <a:ext uri="{FF2B5EF4-FFF2-40B4-BE49-F238E27FC236}">
                <a16:creationId xmlns:a16="http://schemas.microsoft.com/office/drawing/2014/main" id="{68CF66E0-D913-CF43-1E26-83C8A83F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5" y="2046020"/>
            <a:ext cx="3447099" cy="25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EEA11B87-693A-3B90-1507-7E16E3BC947C}"/>
              </a:ext>
            </a:extLst>
          </p:cNvPr>
          <p:cNvSpPr/>
          <p:nvPr/>
        </p:nvSpPr>
        <p:spPr>
          <a:xfrm>
            <a:off x="2369722" y="631444"/>
            <a:ext cx="74525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INDEX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0C0D2-6527-1F34-1A37-DA79559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56B83CB9-7AE4-B942-269D-4761BC23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019" y="353270"/>
            <a:ext cx="2094961" cy="556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3AAA6-642A-6373-A17F-2036C7EF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1" y="155308"/>
            <a:ext cx="873340" cy="830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95088-6B9E-61FC-3333-375995866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21" y="1692934"/>
            <a:ext cx="5788402" cy="43483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D2D248-E9E9-8529-52E9-85478AE812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13474" r="27873"/>
          <a:stretch/>
        </p:blipFill>
        <p:spPr>
          <a:xfrm>
            <a:off x="7070559" y="2242546"/>
            <a:ext cx="4482622" cy="237290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8E616-C7B2-1306-6972-2701B3DD7D7C}"/>
              </a:ext>
            </a:extLst>
          </p:cNvPr>
          <p:cNvSpPr txBox="1"/>
          <p:nvPr/>
        </p:nvSpPr>
        <p:spPr>
          <a:xfrm>
            <a:off x="9586019" y="4126660"/>
            <a:ext cx="2286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82 </a:t>
            </a:r>
            <a:r>
              <a:rPr lang="tr-TR" dirty="0" err="1"/>
              <a:t>pages</a:t>
            </a:r>
            <a:r>
              <a:rPr lang="tr-TR" dirty="0"/>
              <a:t> in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4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566</Words>
  <Application>Microsoft Office PowerPoint</Application>
  <PresentationFormat>Widescreen</PresentationFormat>
  <Paragraphs>160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Melek Karadağ</dc:creator>
  <cp:lastModifiedBy>Kagan Yavuz</cp:lastModifiedBy>
  <cp:revision>74</cp:revision>
  <dcterms:created xsi:type="dcterms:W3CDTF">2023-03-08T14:19:06Z</dcterms:created>
  <dcterms:modified xsi:type="dcterms:W3CDTF">2024-07-10T15:53:58Z</dcterms:modified>
</cp:coreProperties>
</file>