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4"/>
  </p:notesMasterIdLst>
  <p:sldIdLst>
    <p:sldId id="256" r:id="rId2"/>
    <p:sldId id="268" r:id="rId3"/>
    <p:sldId id="309" r:id="rId4"/>
    <p:sldId id="310" r:id="rId5"/>
    <p:sldId id="311" r:id="rId6"/>
    <p:sldId id="312" r:id="rId7"/>
    <p:sldId id="278" r:id="rId8"/>
    <p:sldId id="318" r:id="rId9"/>
    <p:sldId id="317" r:id="rId10"/>
    <p:sldId id="322" r:id="rId11"/>
    <p:sldId id="320" r:id="rId12"/>
    <p:sldId id="321" r:id="rId13"/>
    <p:sldId id="319" r:id="rId14"/>
    <p:sldId id="316" r:id="rId15"/>
    <p:sldId id="314" r:id="rId16"/>
    <p:sldId id="324" r:id="rId17"/>
    <p:sldId id="326" r:id="rId18"/>
    <p:sldId id="327" r:id="rId19"/>
    <p:sldId id="273" r:id="rId20"/>
    <p:sldId id="313" r:id="rId21"/>
    <p:sldId id="323" r:id="rId22"/>
    <p:sldId id="32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232" autoAdjust="0"/>
  </p:normalViewPr>
  <p:slideViewPr>
    <p:cSldViewPr snapToGrid="0">
      <p:cViewPr>
        <p:scale>
          <a:sx n="125" d="100"/>
          <a:sy n="125" d="100"/>
        </p:scale>
        <p:origin x="151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768A2-28C6-40D5-B556-B3FCB92648F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F508B-8ED9-4A9E-BD3B-3D9EA2DA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7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08B-8ED9-4A9E-BD3B-3D9EA2DAE5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4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1FE8-A1FE-4DC8-A01C-B439D303A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BD86F-F990-4FD5-BC8A-2E7EDE417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6CE07-7A59-4251-B231-27EBA46A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45C3-1546-4640-82D9-435A02F8FE42}" type="datetime1">
              <a:rPr lang="en-GB" smtClean="0"/>
              <a:t>12/01/2024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C8D8B-D022-4368-B8EB-B9A37EB6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71735-8614-45B0-BFF8-9C332033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8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21CF-D5AB-44A4-AC55-36974FF7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CC501-7723-4E7C-8FE4-D332D9A6E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69FE5-08BC-48AC-9C9B-E4B181E8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1D5-491C-474B-A7B3-3108E1774010}" type="datetime1">
              <a:rPr lang="en-GB" smtClean="0"/>
              <a:t>12/01/2024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115A7-7AF8-4A2D-9612-F525E394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293A8-2A76-49A5-AE23-56D6DFA6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47B59E-F5B7-4CE3-91C2-98845078A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B95D-C7AD-4B4B-A537-5274C7664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0F6EE-D958-4782-8772-FEACDED7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7414-21F4-43D9-BAA1-530DEE11F1CC}" type="datetime1">
              <a:rPr lang="en-GB" smtClean="0"/>
              <a:t>12/01/2024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3572-A260-41A1-8730-690DA0C65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1C3FF-0650-44F8-91B4-5FCB0305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5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F575-5A75-4442-89F7-216F8F86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6AB12-1A80-45FB-9385-D071F65E3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F6B5D-D59C-462F-B182-C7BA8896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1F02-4FA6-44F0-BCD3-E6B342D727EC}" type="datetime1">
              <a:rPr lang="en-GB" smtClean="0"/>
              <a:t>12/01/2024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2B48A-2959-4DDF-A084-E7E7401B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ABB9E-218D-41B6-A550-2F395D40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9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4871-2A2A-4525-AD03-BA8BB526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4B809-87E9-4335-B84D-995F6C4C3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19ABF-176D-4021-8256-22725F1E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864-D5F7-4319-967D-AF4428D09F55}" type="datetime1">
              <a:rPr lang="en-GB" smtClean="0"/>
              <a:t>12/01/2024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BC0DE-155E-4CA1-AD93-7D1D0AFB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D22AB-6769-4034-A001-063CBB39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2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6D2BD-8E76-4B10-9090-A9D96B73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70A1-3249-4CC4-9EE0-915B28437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9DF2E-9A9A-4D59-891F-FDE0650C4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F1C52-5E41-4B8E-BBF1-89F228D2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8E10-C8D8-4D51-81F3-01C415E2632C}" type="datetime1">
              <a:rPr lang="en-GB" smtClean="0"/>
              <a:t>12/01/2024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FBF11-9F28-4F75-87B0-8B46D8C7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10FBA-BC94-4B01-AB3A-90280E89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B8BC-E36E-4AE7-9BFC-EEC4C0BE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74D65-35F8-4A5A-A596-93780546A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04DB5-BF24-41D3-A3CA-19BB39B84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CC500-88B6-4C7C-A37E-C9EFA7CB2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577A1-74AE-4C56-A941-3C3B8D770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746C4-3984-45D9-9A4F-D5E861F2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3D4F-86B1-46A8-9B47-40A0AACBBB25}" type="datetime1">
              <a:rPr lang="en-GB" smtClean="0"/>
              <a:t>12/01/2024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C73DA6-2927-4FEB-8950-79388758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EED53A-7FAB-410E-9842-42C58142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5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C9FB-D999-4C5B-9A50-BDB0B847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F3DBB-F41B-4D3F-8106-1FFCF984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BCF5-E171-4796-AEF8-0362BB70EC12}" type="datetime1">
              <a:rPr lang="en-GB" smtClean="0"/>
              <a:t>12/01/2024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CEF06-490A-4F11-A31F-CBC64ECF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9D493-FFFC-4DAD-8844-091FF2EF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C9ABA-D0A6-4A66-964A-EE2540A3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650-6CCD-48C4-ABDF-1016135823FA}" type="datetime1">
              <a:rPr lang="en-GB" smtClean="0"/>
              <a:t>12/01/2024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DE743-B809-44F8-89F5-14257C69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2B08B-5925-48BD-9FF2-369C8471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8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7B1A8-23EF-4773-B499-159A9510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E4668-71FF-403D-8D60-ADA2EB85F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48B3A-CC24-4521-9B0F-F9DECA683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C22B6-57D1-4435-B98D-23DA75D67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7F35-1A5E-4CF9-8A06-C98054D3F88A}" type="datetime1">
              <a:rPr lang="en-GB" smtClean="0"/>
              <a:t>12/01/2024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68CC5-F599-417D-A5CB-F8033367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15106-C0EF-4FB9-B18E-3BA0679D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F951-D294-406A-A9F7-C1DE9E11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DFD5F-A86A-4008-8C87-BABA8D489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5FB01-5E57-4FB5-9B55-9C9B75228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847CC-4B44-47E3-8433-4B722469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2EA-820C-4775-A326-434334743727}" type="datetime1">
              <a:rPr lang="en-GB" smtClean="0"/>
              <a:t>12/01/2024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7BD7A-2DCD-4913-B596-2D0B09A3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A165D-CF93-4EC1-A662-CFFAD633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E1751-482D-4CE3-8CAC-1E8A3690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58004-76E1-4C1D-8802-B90B0B15A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31DCB-BBB2-4819-9DDA-7246CDC0C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89ACD-0BBF-498B-B543-CE38BECA4203}" type="datetime1">
              <a:rPr lang="en-GB" smtClean="0"/>
              <a:t>12/01/2024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F059A-F04F-4777-95F8-2D04C32A4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C66BC-14F1-45DF-B26C-6A4E0A77F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6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BA03-C4AA-474A-B37D-C6635B77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4078534"/>
            <a:ext cx="9144000" cy="539019"/>
          </a:xfrm>
        </p:spPr>
        <p:txBody>
          <a:bodyPr>
            <a:noAutofit/>
          </a:bodyPr>
          <a:lstStyle/>
          <a:p>
            <a:r>
              <a:rPr lang="en-GB" sz="3600" b="1" dirty="0"/>
              <a:t>Jetty </a:t>
            </a:r>
            <a:r>
              <a:rPr lang="en-GB" sz="3600" b="1" dirty="0" err="1"/>
              <a:t>FireFighting</a:t>
            </a:r>
            <a:r>
              <a:rPr lang="en-GB" sz="3600" b="1" dirty="0"/>
              <a:t> Lines – Stress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7CB78-03C4-43EC-B40D-130F3FA5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6E8A-8ED1-4F54-A3BA-11FF79EDEFDA}" type="datetime1">
              <a:rPr lang="en-GB" smtClean="0"/>
              <a:t>12/01/2024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DBC8C-4917-4A88-82F3-0E33542C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1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5B471DC-0692-45E9-92BA-582BA8A56849}"/>
              </a:ext>
            </a:extLst>
          </p:cNvPr>
          <p:cNvSpPr txBox="1">
            <a:spLocks/>
          </p:cNvSpPr>
          <p:nvPr/>
        </p:nvSpPr>
        <p:spPr>
          <a:xfrm>
            <a:off x="1523998" y="501650"/>
            <a:ext cx="9144000" cy="397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b="1" dirty="0">
                <a:latin typeface="+mj-lt"/>
              </a:rPr>
              <a:t>ORNEK STRES ANALİZ RAPORU</a:t>
            </a:r>
            <a:endParaRPr lang="en-US" sz="3600" b="1" dirty="0">
              <a:latin typeface="+mj-lt"/>
            </a:endParaRPr>
          </a:p>
          <a:p>
            <a:endParaRPr lang="en-GB" sz="36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469BE5-6472-408F-BF46-EAAD93936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79237"/>
              </p:ext>
            </p:extLst>
          </p:nvPr>
        </p:nvGraphicFramePr>
        <p:xfrm>
          <a:off x="2779496" y="4881640"/>
          <a:ext cx="6633004" cy="7479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9597">
                  <a:extLst>
                    <a:ext uri="{9D8B030D-6E8A-4147-A177-3AD203B41FA5}">
                      <a16:colId xmlns:a16="http://schemas.microsoft.com/office/drawing/2014/main" val="4071470934"/>
                    </a:ext>
                  </a:extLst>
                </a:gridCol>
                <a:gridCol w="1161529">
                  <a:extLst>
                    <a:ext uri="{9D8B030D-6E8A-4147-A177-3AD203B41FA5}">
                      <a16:colId xmlns:a16="http://schemas.microsoft.com/office/drawing/2014/main" val="3977968220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3411185718"/>
                    </a:ext>
                  </a:extLst>
                </a:gridCol>
                <a:gridCol w="1362270">
                  <a:extLst>
                    <a:ext uri="{9D8B030D-6E8A-4147-A177-3AD203B41FA5}">
                      <a16:colId xmlns:a16="http://schemas.microsoft.com/office/drawing/2014/main" val="376380958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919805350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1953431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Rev.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Date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Prepared By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Checked By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Ap</a:t>
                      </a:r>
                      <a:r>
                        <a:rPr lang="tr-TR" sz="1600" dirty="0">
                          <a:effectLst/>
                          <a:latin typeface="+mj-lt"/>
                        </a:rPr>
                        <a:t>p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roved By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Description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955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265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0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j-lt"/>
                        </a:rPr>
                        <a:t>30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.</a:t>
                      </a:r>
                      <a:r>
                        <a:rPr lang="tr-TR" sz="1600" dirty="0">
                          <a:effectLst/>
                          <a:latin typeface="+mj-lt"/>
                        </a:rPr>
                        <a:t>04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.201</a:t>
                      </a:r>
                      <a:r>
                        <a:rPr lang="tr-TR" sz="1600" dirty="0">
                          <a:effectLst/>
                          <a:latin typeface="+mj-lt"/>
                        </a:rPr>
                        <a:t>9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B. K. YAVUZ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9092849"/>
                  </a:ext>
                </a:extLst>
              </a:tr>
            </a:tbl>
          </a:graphicData>
        </a:graphic>
      </p:graphicFrame>
      <p:pic>
        <p:nvPicPr>
          <p:cNvPr id="1026" name="Resim 2">
            <a:extLst>
              <a:ext uri="{FF2B5EF4-FFF2-40B4-BE49-F238E27FC236}">
                <a16:creationId xmlns:a16="http://schemas.microsoft.com/office/drawing/2014/main" id="{807BB84F-E41E-293B-C1FD-47A1CCAF7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47" y="1162246"/>
            <a:ext cx="2008105" cy="198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35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Recommendations</a:t>
            </a:r>
            <a:r>
              <a:rPr lang="tr-TR" b="1" dirty="0"/>
              <a:t> 3 – </a:t>
            </a:r>
            <a:r>
              <a:rPr lang="tr-TR" b="1" dirty="0" err="1"/>
              <a:t>Monitor</a:t>
            </a:r>
            <a:r>
              <a:rPr lang="tr-TR" b="1" dirty="0"/>
              <a:t> M03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7C45-15E3-45EF-B918-C1D1336321AF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5ED35A9-D9F4-4291-A1DD-0B9AA2E497D6}" type="slidenum">
              <a:rPr lang="en-GB" smtClean="0"/>
              <a:t>10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A1864A-1C64-444B-8637-A8881461B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2451"/>
            <a:ext cx="10382251" cy="115594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tr-TR" sz="1600" dirty="0" err="1"/>
              <a:t>Additional</a:t>
            </a:r>
            <a:r>
              <a:rPr lang="tr-TR" sz="1600" dirty="0"/>
              <a:t> </a:t>
            </a:r>
            <a:r>
              <a:rPr lang="tr-TR" sz="1600" dirty="0" err="1"/>
              <a:t>support</a:t>
            </a:r>
            <a:r>
              <a:rPr lang="tr-TR" sz="1600" dirty="0"/>
              <a:t> in </a:t>
            </a:r>
            <a:r>
              <a:rPr lang="tr-TR" sz="1600" dirty="0" err="1"/>
              <a:t>upward</a:t>
            </a:r>
            <a:r>
              <a:rPr lang="tr-TR" sz="1600" dirty="0"/>
              <a:t> </a:t>
            </a:r>
            <a:r>
              <a:rPr lang="tr-TR" sz="1600" dirty="0" err="1"/>
              <a:t>position</a:t>
            </a:r>
            <a:r>
              <a:rPr lang="tr-TR" sz="1600" dirty="0"/>
              <a:t> (Y+)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available</a:t>
            </a:r>
            <a:r>
              <a:rPr lang="tr-TR" sz="1600" dirty="0"/>
              <a:t> </a:t>
            </a:r>
            <a:r>
              <a:rPr lang="tr-TR" sz="1600" dirty="0" err="1"/>
              <a:t>under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branches</a:t>
            </a:r>
            <a:r>
              <a:rPr lang="tr-TR" sz="1600" dirty="0"/>
              <a:t> of M03.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E6FFF-2244-4430-AE7F-3FBE0D82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466" y="2146040"/>
            <a:ext cx="4707577" cy="3817807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A0326EB-D112-414A-832D-C5AF8C4F69A9}"/>
              </a:ext>
            </a:extLst>
          </p:cNvPr>
          <p:cNvSpPr/>
          <p:nvPr/>
        </p:nvSpPr>
        <p:spPr>
          <a:xfrm>
            <a:off x="5691672" y="3694922"/>
            <a:ext cx="426291" cy="360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4A239E-0243-44AA-9C12-59A0B24E2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2102879"/>
            <a:ext cx="4498559" cy="38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1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Recommendations</a:t>
            </a:r>
            <a:r>
              <a:rPr lang="tr-TR" b="1" dirty="0"/>
              <a:t> 4 – JTH 111 &amp; JTH 112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7C45-15E3-45EF-B918-C1D1336321AF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5ED35A9-D9F4-4291-A1DD-0B9AA2E497D6}" type="slidenum">
              <a:rPr lang="en-GB" smtClean="0"/>
              <a:t>11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A1864A-1C64-444B-8637-A8881461B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2451"/>
            <a:ext cx="10825066" cy="36512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fix</a:t>
            </a:r>
            <a:r>
              <a:rPr lang="tr-TR" sz="1600" dirty="0"/>
              <a:t> </a:t>
            </a:r>
            <a:r>
              <a:rPr lang="tr-TR" sz="1600" dirty="0" err="1"/>
              <a:t>supports</a:t>
            </a:r>
            <a:r>
              <a:rPr lang="tr-TR" sz="1600" dirty="0"/>
              <a:t> (</a:t>
            </a:r>
            <a:r>
              <a:rPr lang="tr-TR" sz="1600" dirty="0" err="1"/>
              <a:t>anchors</a:t>
            </a:r>
            <a:r>
              <a:rPr lang="tr-TR" sz="1600" dirty="0"/>
              <a:t>) on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branches</a:t>
            </a:r>
            <a:r>
              <a:rPr lang="tr-TR" sz="1600" dirty="0"/>
              <a:t> of JTH111 </a:t>
            </a:r>
            <a:r>
              <a:rPr lang="tr-TR" sz="1600" dirty="0" err="1"/>
              <a:t>and</a:t>
            </a:r>
            <a:r>
              <a:rPr lang="tr-TR" sz="1600" dirty="0"/>
              <a:t> JTH112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removed</a:t>
            </a:r>
            <a:r>
              <a:rPr lang="tr-TR" sz="1600" dirty="0"/>
              <a:t> (</a:t>
            </a:r>
            <a:r>
              <a:rPr lang="tr-TR" sz="1600" dirty="0" err="1"/>
              <a:t>or</a:t>
            </a:r>
            <a:r>
              <a:rPr lang="tr-TR" sz="1600" dirty="0"/>
              <a:t> </a:t>
            </a:r>
            <a:r>
              <a:rPr lang="tr-TR" sz="1600" dirty="0" err="1"/>
              <a:t>changed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guide</a:t>
            </a:r>
            <a:r>
              <a:rPr lang="tr-TR" sz="1600" dirty="0"/>
              <a:t> </a:t>
            </a:r>
            <a:r>
              <a:rPr lang="tr-TR" sz="1600" dirty="0" err="1"/>
              <a:t>type</a:t>
            </a:r>
            <a:r>
              <a:rPr lang="tr-TR" sz="1600" dirty="0"/>
              <a:t> </a:t>
            </a:r>
            <a:r>
              <a:rPr lang="tr-TR" sz="1600" dirty="0" err="1"/>
              <a:t>supports</a:t>
            </a:r>
            <a:r>
              <a:rPr lang="tr-TR" sz="1600" dirty="0"/>
              <a:t>).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E225C8-1D6F-4BF9-8284-1D9AD3027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48" y="2255426"/>
            <a:ext cx="1827279" cy="195865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533291-794E-4E74-9FF8-C8A86A03D533}"/>
              </a:ext>
            </a:extLst>
          </p:cNvPr>
          <p:cNvSpPr txBox="1">
            <a:spLocks/>
          </p:cNvSpPr>
          <p:nvPr/>
        </p:nvSpPr>
        <p:spPr>
          <a:xfrm>
            <a:off x="1119479" y="2353586"/>
            <a:ext cx="903708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/>
              <a:t>JTH111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233B3-5DCB-41BF-8950-D89E011B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00" y="2255426"/>
            <a:ext cx="1958652" cy="195865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397139-5D1E-477C-ABFB-62283EFBFC79}"/>
              </a:ext>
            </a:extLst>
          </p:cNvPr>
          <p:cNvSpPr txBox="1">
            <a:spLocks/>
          </p:cNvSpPr>
          <p:nvPr/>
        </p:nvSpPr>
        <p:spPr>
          <a:xfrm>
            <a:off x="3378200" y="2353586"/>
            <a:ext cx="903708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/>
              <a:t>JTH112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36C3C-28D4-4AF9-BEA9-87E7FC5D6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436" y="4214078"/>
            <a:ext cx="1939990" cy="1920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2C553D-E1C2-4B7A-A987-E89FA40B1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686" y="4243498"/>
            <a:ext cx="1912179" cy="192064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29DF900-FFE6-440A-8D20-7752D9C1AF73}"/>
              </a:ext>
            </a:extLst>
          </p:cNvPr>
          <p:cNvSpPr/>
          <p:nvPr/>
        </p:nvSpPr>
        <p:spPr>
          <a:xfrm rot="1161185">
            <a:off x="5722567" y="3827174"/>
            <a:ext cx="401216" cy="29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Recommendations</a:t>
            </a:r>
            <a:r>
              <a:rPr lang="tr-TR" b="1" dirty="0"/>
              <a:t> 5 – JTH 113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7C45-15E3-45EF-B918-C1D1336321AF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5ED35A9-D9F4-4291-A1DD-0B9AA2E497D6}" type="slidenum">
              <a:rPr lang="en-GB" smtClean="0"/>
              <a:t>12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A1864A-1C64-444B-8637-A8881461B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2451"/>
            <a:ext cx="10825066" cy="36512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fix</a:t>
            </a:r>
            <a:r>
              <a:rPr lang="tr-TR" sz="1600" dirty="0"/>
              <a:t> </a:t>
            </a:r>
            <a:r>
              <a:rPr lang="tr-TR" sz="1600" dirty="0" err="1"/>
              <a:t>support</a:t>
            </a:r>
            <a:r>
              <a:rPr lang="tr-TR" sz="1600" dirty="0"/>
              <a:t> on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upstream</a:t>
            </a:r>
            <a:r>
              <a:rPr lang="tr-TR" sz="1600" dirty="0"/>
              <a:t> of JTH113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repaired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additional</a:t>
            </a:r>
            <a:r>
              <a:rPr lang="tr-TR" sz="1600" dirty="0"/>
              <a:t> </a:t>
            </a:r>
            <a:r>
              <a:rPr lang="tr-TR" sz="1600" dirty="0" err="1"/>
              <a:t>measures</a:t>
            </a:r>
            <a:r>
              <a:rPr lang="tr-TR" sz="1600" dirty="0"/>
              <a:t>.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FD6C9-5521-4702-B93F-71046CBAA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69" y="2556822"/>
            <a:ext cx="3394540" cy="334006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1C852B-0938-4256-BC36-32DA52B60AD5}"/>
              </a:ext>
            </a:extLst>
          </p:cNvPr>
          <p:cNvSpPr txBox="1">
            <a:spLocks/>
          </p:cNvSpPr>
          <p:nvPr/>
        </p:nvSpPr>
        <p:spPr>
          <a:xfrm>
            <a:off x="1641463" y="2716629"/>
            <a:ext cx="903708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/>
              <a:t>JTH113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76A57F-0F4E-4044-8297-CA50D338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68" y="1919264"/>
            <a:ext cx="4562669" cy="457361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BB86368-7EC0-4050-A4E8-71EEC07C80A7}"/>
              </a:ext>
            </a:extLst>
          </p:cNvPr>
          <p:cNvSpPr/>
          <p:nvPr/>
        </p:nvSpPr>
        <p:spPr>
          <a:xfrm>
            <a:off x="2808514" y="4503154"/>
            <a:ext cx="298580" cy="335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646EEB-755A-41A9-A295-31D76E31AD3D}"/>
              </a:ext>
            </a:extLst>
          </p:cNvPr>
          <p:cNvSpPr/>
          <p:nvPr/>
        </p:nvSpPr>
        <p:spPr>
          <a:xfrm>
            <a:off x="8168951" y="4514752"/>
            <a:ext cx="1292290" cy="1382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22EB12-E754-4A97-8B2D-BD22044AA89C}"/>
              </a:ext>
            </a:extLst>
          </p:cNvPr>
          <p:cNvCxnSpPr/>
          <p:nvPr/>
        </p:nvCxnSpPr>
        <p:spPr>
          <a:xfrm>
            <a:off x="3343833" y="4676904"/>
            <a:ext cx="4441371" cy="376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Recommendations</a:t>
            </a:r>
            <a:r>
              <a:rPr lang="tr-TR" b="1" dirty="0"/>
              <a:t> 6 – JTH NT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7C45-15E3-45EF-B918-C1D1336321AF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5ED35A9-D9F4-4291-A1DD-0B9AA2E497D6}" type="slidenum">
              <a:rPr lang="en-GB" smtClean="0"/>
              <a:t>13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A1864A-1C64-444B-8637-A8881461B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2451"/>
            <a:ext cx="10382251" cy="82538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tr-TR" sz="1600" dirty="0" err="1"/>
              <a:t>There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additional</a:t>
            </a:r>
            <a:r>
              <a:rPr lang="tr-TR" sz="1600" dirty="0"/>
              <a:t> </a:t>
            </a:r>
            <a:r>
              <a:rPr lang="tr-TR" sz="1600" dirty="0" err="1"/>
              <a:t>loose</a:t>
            </a:r>
            <a:r>
              <a:rPr lang="tr-TR" sz="1600" dirty="0"/>
              <a:t> </a:t>
            </a:r>
            <a:r>
              <a:rPr lang="tr-TR" sz="1600" dirty="0" err="1"/>
              <a:t>support</a:t>
            </a:r>
            <a:r>
              <a:rPr lang="tr-TR" sz="1600" dirty="0"/>
              <a:t>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header</a:t>
            </a:r>
            <a:r>
              <a:rPr lang="tr-TR" sz="1600" dirty="0"/>
              <a:t> </a:t>
            </a:r>
            <a:r>
              <a:rPr lang="tr-TR" sz="1600" dirty="0" err="1"/>
              <a:t>lines</a:t>
            </a:r>
            <a:r>
              <a:rPr lang="tr-TR" sz="1600" dirty="0"/>
              <a:t> </a:t>
            </a:r>
            <a:r>
              <a:rPr lang="tr-TR" sz="1600" dirty="0" err="1"/>
              <a:t>before</a:t>
            </a:r>
            <a:r>
              <a:rPr lang="tr-TR" sz="1600" dirty="0"/>
              <a:t> </a:t>
            </a:r>
            <a:r>
              <a:rPr lang="tr-TR" sz="1600" dirty="0" err="1"/>
              <a:t>elbows</a:t>
            </a:r>
            <a:r>
              <a:rPr lang="tr-TR" sz="1600" dirty="0"/>
              <a:t>.</a:t>
            </a:r>
          </a:p>
          <a:p>
            <a:pPr marL="342900" indent="-342900">
              <a:buAutoNum type="arabicPeriod"/>
            </a:pPr>
            <a:r>
              <a:rPr lang="tr-TR" sz="1600" dirty="0" err="1"/>
              <a:t>Also</a:t>
            </a:r>
            <a:r>
              <a:rPr lang="tr-TR" sz="1600" dirty="0"/>
              <a:t> </a:t>
            </a:r>
            <a:r>
              <a:rPr lang="tr-TR" sz="1600" dirty="0" err="1"/>
              <a:t>there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additional</a:t>
            </a:r>
            <a:r>
              <a:rPr lang="tr-TR" sz="1600" dirty="0"/>
              <a:t> </a:t>
            </a:r>
            <a:r>
              <a:rPr lang="tr-TR" sz="1600" dirty="0" err="1"/>
              <a:t>support</a:t>
            </a:r>
            <a:r>
              <a:rPr lang="tr-TR" sz="1600" dirty="0"/>
              <a:t> </a:t>
            </a:r>
            <a:r>
              <a:rPr lang="tr-TR" sz="1600" dirty="0" err="1"/>
              <a:t>for</a:t>
            </a:r>
            <a:r>
              <a:rPr lang="tr-TR" sz="1600" dirty="0"/>
              <a:t> JTH NT </a:t>
            </a:r>
            <a:r>
              <a:rPr lang="tr-TR" sz="1600" dirty="0" err="1"/>
              <a:t>which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</a:t>
            </a:r>
            <a:r>
              <a:rPr lang="tr-TR" sz="1600" dirty="0" err="1"/>
              <a:t>close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header</a:t>
            </a:r>
            <a:r>
              <a:rPr lang="tr-TR" sz="1600" dirty="0"/>
              <a:t> </a:t>
            </a:r>
            <a:r>
              <a:rPr lang="tr-TR" sz="1600" dirty="0" err="1"/>
              <a:t>line</a:t>
            </a:r>
            <a:r>
              <a:rPr lang="tr-TR" sz="1600" dirty="0"/>
              <a:t>.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545C4-2DC3-4A7B-9CF4-181E7AD0A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67" y="2583696"/>
            <a:ext cx="3488385" cy="3467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A61031-A5FC-465D-8E27-27A836C9C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313" y="2583696"/>
            <a:ext cx="3488385" cy="344317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A0C9C36-67EB-495B-94E3-D64C036D88CE}"/>
              </a:ext>
            </a:extLst>
          </p:cNvPr>
          <p:cNvSpPr/>
          <p:nvPr/>
        </p:nvSpPr>
        <p:spPr>
          <a:xfrm>
            <a:off x="7901360" y="2892765"/>
            <a:ext cx="636150" cy="367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3E7892-DAB2-4D85-853B-651E714122A7}"/>
              </a:ext>
            </a:extLst>
          </p:cNvPr>
          <p:cNvSpPr/>
          <p:nvPr/>
        </p:nvSpPr>
        <p:spPr>
          <a:xfrm>
            <a:off x="7998554" y="4724674"/>
            <a:ext cx="441762" cy="367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9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Recommendations</a:t>
            </a:r>
            <a:r>
              <a:rPr lang="tr-TR" b="1" dirty="0"/>
              <a:t> 7 – JTH 120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7C45-15E3-45EF-B918-C1D1336321AF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5ED35A9-D9F4-4291-A1DD-0B9AA2E497D6}" type="slidenum">
              <a:rPr lang="en-GB" smtClean="0"/>
              <a:t>14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A1864A-1C64-444B-8637-A8881461B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2451"/>
            <a:ext cx="10382251" cy="36512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tr-TR" sz="1600" dirty="0" err="1"/>
              <a:t>Additional</a:t>
            </a:r>
            <a:r>
              <a:rPr lang="tr-TR" sz="1600" dirty="0"/>
              <a:t> </a:t>
            </a:r>
            <a:r>
              <a:rPr lang="tr-TR" sz="1600" dirty="0" err="1"/>
              <a:t>support</a:t>
            </a:r>
            <a:r>
              <a:rPr lang="tr-TR" sz="1600" dirty="0"/>
              <a:t> in </a:t>
            </a:r>
            <a:r>
              <a:rPr lang="tr-TR" sz="1600" dirty="0" err="1"/>
              <a:t>upward</a:t>
            </a:r>
            <a:r>
              <a:rPr lang="tr-TR" sz="1600" dirty="0"/>
              <a:t> </a:t>
            </a:r>
            <a:r>
              <a:rPr lang="tr-TR" sz="1600" dirty="0" err="1"/>
              <a:t>direction</a:t>
            </a:r>
            <a:r>
              <a:rPr lang="tr-TR" sz="1600" dirty="0"/>
              <a:t> (Y+)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applied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JTH 120.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68DAB-A5E1-46A4-BB00-3186100DD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4" y="2560890"/>
            <a:ext cx="4523987" cy="3057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FFEB56-FA76-443D-B204-0FC33B63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598" y="2554300"/>
            <a:ext cx="4894462" cy="303647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31B3CC7-5145-494A-B59C-A5A4B7734C5D}"/>
              </a:ext>
            </a:extLst>
          </p:cNvPr>
          <p:cNvSpPr/>
          <p:nvPr/>
        </p:nvSpPr>
        <p:spPr>
          <a:xfrm>
            <a:off x="5828716" y="3703383"/>
            <a:ext cx="401216" cy="29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Recommendations</a:t>
            </a:r>
            <a:r>
              <a:rPr lang="tr-TR" b="1" dirty="0"/>
              <a:t> 8 – </a:t>
            </a:r>
            <a:r>
              <a:rPr lang="tr-TR" b="1" dirty="0" err="1"/>
              <a:t>Tees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7C45-15E3-45EF-B918-C1D1336321AF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5ED35A9-D9F4-4291-A1DD-0B9AA2E497D6}" type="slidenum">
              <a:rPr lang="en-GB" smtClean="0"/>
              <a:t>15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65219-4962-49A8-B912-C1F649115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502" y="2068362"/>
            <a:ext cx="1758422" cy="181247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A1864A-1C64-444B-8637-A8881461B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452"/>
            <a:ext cx="10515600" cy="434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dirty="0"/>
              <a:t>1. </a:t>
            </a:r>
            <a:r>
              <a:rPr lang="tr-TR" sz="1600" dirty="0" err="1"/>
              <a:t>All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tee</a:t>
            </a:r>
            <a:r>
              <a:rPr lang="tr-TR" sz="1600" dirty="0"/>
              <a:t> </a:t>
            </a:r>
            <a:r>
              <a:rPr lang="tr-TR" sz="1600" dirty="0" err="1"/>
              <a:t>fittings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welding</a:t>
            </a:r>
            <a:r>
              <a:rPr lang="tr-TR" sz="1600" dirty="0"/>
              <a:t> </a:t>
            </a:r>
            <a:r>
              <a:rPr lang="tr-TR" sz="1600" dirty="0" err="1"/>
              <a:t>or</a:t>
            </a:r>
            <a:r>
              <a:rPr lang="tr-TR" sz="1600" dirty="0"/>
              <a:t> </a:t>
            </a:r>
            <a:r>
              <a:rPr lang="tr-TR" sz="1600" dirty="0" err="1"/>
              <a:t>weldolet</a:t>
            </a:r>
            <a:r>
              <a:rPr lang="tr-TR" sz="1600" dirty="0"/>
              <a:t> as </a:t>
            </a:r>
            <a:r>
              <a:rPr lang="tr-TR" sz="1600" dirty="0" err="1"/>
              <a:t>per</a:t>
            </a:r>
            <a:r>
              <a:rPr lang="tr-TR" sz="1600" dirty="0"/>
              <a:t> ASME B16.9 </a:t>
            </a:r>
            <a:r>
              <a:rPr lang="tr-TR" sz="1600" dirty="0" err="1"/>
              <a:t>instead</a:t>
            </a:r>
            <a:r>
              <a:rPr lang="tr-TR" sz="1600" dirty="0"/>
              <a:t> of </a:t>
            </a:r>
            <a:r>
              <a:rPr lang="tr-TR" sz="1600" dirty="0" err="1"/>
              <a:t>unreinforced</a:t>
            </a:r>
            <a:r>
              <a:rPr lang="tr-TR" sz="1600" dirty="0"/>
              <a:t> </a:t>
            </a:r>
            <a:r>
              <a:rPr lang="tr-TR" sz="1600" dirty="0" err="1"/>
              <a:t>connections</a:t>
            </a:r>
            <a:r>
              <a:rPr lang="tr-TR" sz="1600" dirty="0"/>
              <a:t> (kurtağzı)</a:t>
            </a: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0E2435-E1A6-4BB4-AD7A-28B76D9651E6}"/>
              </a:ext>
            </a:extLst>
          </p:cNvPr>
          <p:cNvSpPr txBox="1">
            <a:spLocks/>
          </p:cNvSpPr>
          <p:nvPr/>
        </p:nvSpPr>
        <p:spPr>
          <a:xfrm>
            <a:off x="6516946" y="1727288"/>
            <a:ext cx="833535" cy="434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600" dirty="0"/>
              <a:t>JTH-NT</a:t>
            </a:r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E6E6E7-F273-40C6-826D-B055E86F8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66" y="2056667"/>
            <a:ext cx="2707237" cy="180482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C52AD5A-C15B-4994-8F03-353F5AE38412}"/>
              </a:ext>
            </a:extLst>
          </p:cNvPr>
          <p:cNvSpPr txBox="1">
            <a:spLocks/>
          </p:cNvSpPr>
          <p:nvPr/>
        </p:nvSpPr>
        <p:spPr>
          <a:xfrm>
            <a:off x="3699881" y="1727288"/>
            <a:ext cx="1145819" cy="434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600" dirty="0" err="1"/>
              <a:t>Monitor</a:t>
            </a:r>
            <a:r>
              <a:rPr lang="tr-TR" sz="1600" dirty="0"/>
              <a:t> 02</a:t>
            </a:r>
            <a:endParaRPr lang="en-US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1A99EA-A873-40DD-86AE-21395A869941}"/>
              </a:ext>
            </a:extLst>
          </p:cNvPr>
          <p:cNvCxnSpPr>
            <a:cxnSpLocks/>
          </p:cNvCxnSpPr>
          <p:nvPr/>
        </p:nvCxnSpPr>
        <p:spPr>
          <a:xfrm>
            <a:off x="7978449" y="1916819"/>
            <a:ext cx="0" cy="4292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BAE6D7-1615-4743-8372-FD3B21889BA4}"/>
              </a:ext>
            </a:extLst>
          </p:cNvPr>
          <p:cNvCxnSpPr>
            <a:cxnSpLocks/>
          </p:cNvCxnSpPr>
          <p:nvPr/>
        </p:nvCxnSpPr>
        <p:spPr>
          <a:xfrm>
            <a:off x="5777203" y="1934541"/>
            <a:ext cx="0" cy="4270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034212A-E032-42AF-B1FA-BD79DBC82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00" y="2047960"/>
            <a:ext cx="1455876" cy="1875735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A2BE3D6-77B0-4EA6-A6F5-EEA19A56B08C}"/>
              </a:ext>
            </a:extLst>
          </p:cNvPr>
          <p:cNvSpPr txBox="1">
            <a:spLocks/>
          </p:cNvSpPr>
          <p:nvPr/>
        </p:nvSpPr>
        <p:spPr>
          <a:xfrm>
            <a:off x="1241651" y="1739875"/>
            <a:ext cx="1145819" cy="434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600" dirty="0" err="1"/>
              <a:t>Monitor</a:t>
            </a:r>
            <a:r>
              <a:rPr lang="tr-TR" sz="1600" dirty="0"/>
              <a:t> 01</a:t>
            </a:r>
            <a:endParaRPr lang="en-US" sz="1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19CA5C-D096-4F03-8863-B2D5EB2EA93B}"/>
              </a:ext>
            </a:extLst>
          </p:cNvPr>
          <p:cNvCxnSpPr>
            <a:cxnSpLocks/>
          </p:cNvCxnSpPr>
          <p:nvPr/>
        </p:nvCxnSpPr>
        <p:spPr>
          <a:xfrm>
            <a:off x="2671473" y="1978835"/>
            <a:ext cx="0" cy="4270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CEFFCFB-0758-4B0B-9EA5-2029905F6ABD}"/>
              </a:ext>
            </a:extLst>
          </p:cNvPr>
          <p:cNvSpPr txBox="1">
            <a:spLocks/>
          </p:cNvSpPr>
          <p:nvPr/>
        </p:nvSpPr>
        <p:spPr>
          <a:xfrm>
            <a:off x="8952726" y="1713911"/>
            <a:ext cx="1145819" cy="434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600" dirty="0"/>
              <a:t>JTH-120</a:t>
            </a:r>
            <a:endParaRPr lang="en-US" sz="1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3194340-951F-4709-8C82-00D3DE6F2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305" y="2003666"/>
            <a:ext cx="2410410" cy="1857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D6BAFF-4107-43AB-8FA5-C2748DE1B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502" y="4293725"/>
            <a:ext cx="1758422" cy="1709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4DAAE5-398D-482D-98FC-E3B7B0BD38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0426" y="4289678"/>
            <a:ext cx="2652307" cy="1804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D16D93-BD95-4E59-934F-9B8476C5CD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292" y="4231780"/>
            <a:ext cx="1469584" cy="18627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408E50-EE7D-44EA-A4C9-DE7CC92A1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4181" y="4231781"/>
            <a:ext cx="1892798" cy="18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2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Results</a:t>
            </a:r>
            <a:r>
              <a:rPr lang="tr-TR" b="1" dirty="0"/>
              <a:t> – </a:t>
            </a:r>
            <a:r>
              <a:rPr lang="tr-TR" b="1" dirty="0" err="1"/>
              <a:t>Fix</a:t>
            </a:r>
            <a:r>
              <a:rPr lang="tr-TR" b="1" dirty="0"/>
              <a:t> </a:t>
            </a:r>
            <a:r>
              <a:rPr lang="tr-TR" b="1" dirty="0" err="1"/>
              <a:t>Supports</a:t>
            </a:r>
            <a:r>
              <a:rPr lang="tr-TR" b="1" dirty="0"/>
              <a:t> (</a:t>
            </a:r>
            <a:r>
              <a:rPr lang="tr-TR" b="1" dirty="0" err="1"/>
              <a:t>Anchors</a:t>
            </a:r>
            <a:r>
              <a:rPr lang="tr-TR" b="1" dirty="0"/>
              <a:t>)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7C45-15E3-45EF-B918-C1D1336321AF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16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39A5D6-FD27-44E9-BE73-D8BC65CBC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957"/>
            <a:ext cx="1765041" cy="1686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900" dirty="0" err="1"/>
              <a:t>The</a:t>
            </a:r>
            <a:r>
              <a:rPr lang="tr-TR" sz="1900" dirty="0"/>
              <a:t> </a:t>
            </a:r>
            <a:r>
              <a:rPr lang="tr-TR" sz="1900" dirty="0" err="1"/>
              <a:t>fix</a:t>
            </a:r>
            <a:r>
              <a:rPr lang="tr-TR" sz="1900" dirty="0"/>
              <a:t> </a:t>
            </a:r>
            <a:r>
              <a:rPr lang="tr-TR" sz="1900" dirty="0" err="1"/>
              <a:t>supports</a:t>
            </a:r>
            <a:r>
              <a:rPr lang="tr-TR" sz="1900" dirty="0"/>
              <a:t> </a:t>
            </a:r>
            <a:r>
              <a:rPr lang="tr-TR" sz="1900" dirty="0" err="1"/>
              <a:t>given</a:t>
            </a:r>
            <a:r>
              <a:rPr lang="tr-TR" sz="1900" dirty="0"/>
              <a:t> in </a:t>
            </a:r>
            <a:r>
              <a:rPr lang="tr-TR" sz="1900" dirty="0" err="1"/>
              <a:t>the</a:t>
            </a:r>
            <a:r>
              <a:rPr lang="tr-TR" sz="1900" dirty="0"/>
              <a:t> </a:t>
            </a:r>
            <a:r>
              <a:rPr lang="tr-TR" sz="1900" dirty="0" err="1"/>
              <a:t>first</a:t>
            </a:r>
            <a:r>
              <a:rPr lang="tr-TR" sz="1900" dirty="0"/>
              <a:t> </a:t>
            </a:r>
            <a:r>
              <a:rPr lang="tr-TR" sz="1900" dirty="0" err="1"/>
              <a:t>drawing</a:t>
            </a:r>
            <a:r>
              <a:rPr lang="tr-TR" sz="1900" dirty="0"/>
              <a:t> is </a:t>
            </a:r>
            <a:r>
              <a:rPr lang="tr-TR" sz="1900" dirty="0" err="1"/>
              <a:t>revised</a:t>
            </a:r>
            <a:r>
              <a:rPr lang="tr-TR" sz="1900" dirty="0"/>
              <a:t> as </a:t>
            </a:r>
            <a:r>
              <a:rPr lang="tr-TR" sz="1900" dirty="0" err="1"/>
              <a:t>the</a:t>
            </a:r>
            <a:r>
              <a:rPr lang="tr-TR" sz="1900" dirty="0"/>
              <a:t> </a:t>
            </a:r>
            <a:r>
              <a:rPr lang="tr-TR" sz="1900" dirty="0" err="1"/>
              <a:t>table</a:t>
            </a:r>
            <a:r>
              <a:rPr lang="tr-TR" sz="1900" dirty="0"/>
              <a:t> at </a:t>
            </a:r>
            <a:r>
              <a:rPr lang="tr-TR" sz="1900" dirty="0" err="1"/>
              <a:t>right</a:t>
            </a:r>
            <a:r>
              <a:rPr lang="tr-TR" sz="1900" dirty="0"/>
              <a:t>:</a:t>
            </a:r>
            <a:endParaRPr lang="en-US" sz="19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FFE8C4-0C23-40AA-A12A-91801F52B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835180"/>
              </p:ext>
            </p:extLst>
          </p:nvPr>
        </p:nvGraphicFramePr>
        <p:xfrm>
          <a:off x="2789854" y="1113154"/>
          <a:ext cx="8293618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6313">
                  <a:extLst>
                    <a:ext uri="{9D8B030D-6E8A-4147-A177-3AD203B41FA5}">
                      <a16:colId xmlns:a16="http://schemas.microsoft.com/office/drawing/2014/main" val="3310745559"/>
                    </a:ext>
                  </a:extLst>
                </a:gridCol>
                <a:gridCol w="2177341">
                  <a:extLst>
                    <a:ext uri="{9D8B030D-6E8A-4147-A177-3AD203B41FA5}">
                      <a16:colId xmlns:a16="http://schemas.microsoft.com/office/drawing/2014/main" val="544788470"/>
                    </a:ext>
                  </a:extLst>
                </a:gridCol>
                <a:gridCol w="2107145">
                  <a:extLst>
                    <a:ext uri="{9D8B030D-6E8A-4147-A177-3AD203B41FA5}">
                      <a16:colId xmlns:a16="http://schemas.microsoft.com/office/drawing/2014/main" val="2030450970"/>
                    </a:ext>
                  </a:extLst>
                </a:gridCol>
                <a:gridCol w="1892819">
                  <a:extLst>
                    <a:ext uri="{9D8B030D-6E8A-4147-A177-3AD203B41FA5}">
                      <a16:colId xmlns:a16="http://schemas.microsoft.com/office/drawing/2014/main" val="548354113"/>
                    </a:ext>
                  </a:extLst>
                </a:gridCol>
              </a:tblGrid>
              <a:tr h="290355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b="1" dirty="0" err="1"/>
                        <a:t>Given</a:t>
                      </a:r>
                      <a:r>
                        <a:rPr lang="tr-TR" sz="1600" b="1" dirty="0"/>
                        <a:t> Design in 1212-C.dwg</a:t>
                      </a:r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b="1" dirty="0" err="1"/>
                        <a:t>After</a:t>
                      </a:r>
                      <a:r>
                        <a:rPr lang="tr-TR" sz="1600" b="1" dirty="0"/>
                        <a:t> </a:t>
                      </a:r>
                      <a:r>
                        <a:rPr lang="tr-TR" sz="1600" b="1" dirty="0" err="1"/>
                        <a:t>Revisions</a:t>
                      </a:r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570729"/>
                  </a:ext>
                </a:extLst>
              </a:tr>
              <a:tr h="263959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/>
                        <a:t>Node</a:t>
                      </a:r>
                      <a:r>
                        <a:rPr lang="tr-TR" sz="1400" b="1" dirty="0"/>
                        <a:t> </a:t>
                      </a:r>
                      <a:r>
                        <a:rPr lang="tr-TR" sz="1400" b="1" dirty="0" err="1"/>
                        <a:t>Number</a:t>
                      </a:r>
                      <a:r>
                        <a:rPr lang="tr-TR" sz="1400" b="1" dirty="0"/>
                        <a:t> in Model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/>
                        <a:t>Location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New </a:t>
                      </a:r>
                      <a:r>
                        <a:rPr lang="tr-TR" sz="1400" b="1" dirty="0" err="1"/>
                        <a:t>Status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New </a:t>
                      </a:r>
                      <a:r>
                        <a:rPr lang="tr-TR" sz="1400" b="1" dirty="0" err="1"/>
                        <a:t>Type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435415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10, 29220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Pump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nozzle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Remain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same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16178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20, 29200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2nd </a:t>
                      </a:r>
                      <a:r>
                        <a:rPr lang="tr-TR" sz="1200" dirty="0" err="1"/>
                        <a:t>fix</a:t>
                      </a:r>
                      <a:r>
                        <a:rPr lang="tr-TR" sz="1200" dirty="0"/>
                        <a:t> at </a:t>
                      </a:r>
                      <a:r>
                        <a:rPr lang="tr-TR" sz="1200" dirty="0" err="1"/>
                        <a:t>pump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nozzle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Discussed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 in </a:t>
                      </a:r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following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slides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214163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4540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JTH119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/>
                        <a:t>Remain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same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80874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730, 30400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Header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lines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/>
                        <a:t>Remain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same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47196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4790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JTH118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/>
                        <a:t>Remain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same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951275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5030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JTH117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/>
                        <a:t>Remain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same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918231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5250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Monitor</a:t>
                      </a:r>
                      <a:r>
                        <a:rPr lang="tr-TR" sz="1200" dirty="0"/>
                        <a:t> M4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Removed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Only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upward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position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 (Y+)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14673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5630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JTH116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Removed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Guide (X, Z)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859433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6380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JTH26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/>
                        <a:t>Remain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same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00990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Header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line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Removed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Only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upward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position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 (Y+)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360282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6660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Header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line</a:t>
                      </a:r>
                      <a:r>
                        <a:rPr lang="tr-TR" sz="1200" dirty="0"/>
                        <a:t> (in </a:t>
                      </a:r>
                      <a:r>
                        <a:rPr lang="tr-TR" sz="1200" dirty="0" err="1"/>
                        <a:t>concrete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wall</a:t>
                      </a:r>
                      <a:r>
                        <a:rPr lang="tr-TR" sz="1200" dirty="0"/>
                        <a:t>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/>
                        <a:t>Remain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same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457657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6740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Monitor</a:t>
                      </a:r>
                      <a:r>
                        <a:rPr lang="tr-TR" sz="1200" dirty="0"/>
                        <a:t> M2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Removed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Guide (X, Y)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415844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1300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Header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line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/>
                        <a:t>Remain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same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199481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7400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JTH113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Removed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Guide (X, Z)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719205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7700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Monitor</a:t>
                      </a:r>
                      <a:r>
                        <a:rPr lang="tr-TR" sz="1200" dirty="0"/>
                        <a:t> M1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Removed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Only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upward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position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 (Y+)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831192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7900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JTH112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Removed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Guide (X, Z)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038719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8000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JTH111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0000"/>
                          </a:solidFill>
                        </a:rPr>
                        <a:t>Removed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Guide (X, Z)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121950"/>
                  </a:ext>
                </a:extLst>
              </a:tr>
              <a:tr h="237563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1500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Header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end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/>
                        <a:t>Remain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same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4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07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7C45-15E3-45EF-B918-C1D1336321AF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17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39A5D6-FD27-44E9-BE73-D8BC65CBC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364890"/>
            <a:ext cx="3084556" cy="301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900" dirty="0" err="1"/>
              <a:t>The</a:t>
            </a:r>
            <a:r>
              <a:rPr lang="tr-TR" sz="1900" dirty="0"/>
              <a:t> </a:t>
            </a:r>
            <a:r>
              <a:rPr lang="tr-TR" sz="1900" dirty="0" err="1"/>
              <a:t>pump</a:t>
            </a:r>
            <a:r>
              <a:rPr lang="tr-TR" sz="1900" dirty="0"/>
              <a:t> </a:t>
            </a:r>
            <a:r>
              <a:rPr lang="tr-TR" sz="1900" dirty="0" err="1"/>
              <a:t>nozzle</a:t>
            </a:r>
            <a:r>
              <a:rPr lang="tr-TR" sz="1900" dirty="0"/>
              <a:t> </a:t>
            </a:r>
            <a:r>
              <a:rPr lang="tr-TR" sz="1900" dirty="0" err="1"/>
              <a:t>load</a:t>
            </a:r>
            <a:r>
              <a:rPr lang="tr-TR" sz="1900" dirty="0"/>
              <a:t> </a:t>
            </a:r>
            <a:r>
              <a:rPr lang="tr-TR" sz="1900" dirty="0" err="1"/>
              <a:t>limits</a:t>
            </a:r>
            <a:r>
              <a:rPr lang="tr-TR" sz="1900" dirty="0"/>
              <a:t> </a:t>
            </a:r>
            <a:r>
              <a:rPr lang="tr-TR" sz="1900" dirty="0" err="1"/>
              <a:t>and</a:t>
            </a:r>
            <a:r>
              <a:rPr lang="tr-TR" sz="1900" dirty="0"/>
              <a:t> </a:t>
            </a:r>
            <a:r>
              <a:rPr lang="tr-TR" sz="1900" dirty="0" err="1"/>
              <a:t>results</a:t>
            </a:r>
            <a:r>
              <a:rPr lang="tr-TR" sz="1900" dirty="0"/>
              <a:t> of </a:t>
            </a:r>
            <a:r>
              <a:rPr lang="tr-TR" sz="1900" dirty="0" err="1"/>
              <a:t>given</a:t>
            </a:r>
            <a:r>
              <a:rPr lang="tr-TR" sz="1900" dirty="0"/>
              <a:t> </a:t>
            </a:r>
            <a:r>
              <a:rPr lang="tr-TR" sz="1900" dirty="0" err="1"/>
              <a:t>design</a:t>
            </a:r>
            <a:r>
              <a:rPr lang="tr-TR" sz="1900" dirty="0"/>
              <a:t> in 1212-C </a:t>
            </a:r>
            <a:r>
              <a:rPr lang="tr-TR" sz="1900" dirty="0" err="1"/>
              <a:t>are</a:t>
            </a:r>
            <a:r>
              <a:rPr lang="tr-TR" sz="1900" dirty="0"/>
              <a:t> </a:t>
            </a:r>
            <a:r>
              <a:rPr lang="tr-TR" sz="1900" dirty="0" err="1"/>
              <a:t>given</a:t>
            </a:r>
            <a:r>
              <a:rPr lang="tr-TR" sz="1900" dirty="0"/>
              <a:t> as </a:t>
            </a:r>
            <a:r>
              <a:rPr lang="tr-TR" sz="1900" dirty="0" err="1"/>
              <a:t>right</a:t>
            </a:r>
            <a:r>
              <a:rPr lang="tr-TR" sz="1900" dirty="0"/>
              <a:t>: </a:t>
            </a:r>
          </a:p>
          <a:p>
            <a:pPr marL="0" indent="0">
              <a:buNone/>
            </a:pPr>
            <a:endParaRPr lang="tr-TR" sz="1900" dirty="0"/>
          </a:p>
          <a:p>
            <a:pPr marL="0" indent="0">
              <a:buNone/>
            </a:pPr>
            <a:r>
              <a:rPr lang="tr-TR" sz="1900" dirty="0" err="1"/>
              <a:t>Accordingly</a:t>
            </a:r>
            <a:r>
              <a:rPr lang="tr-TR" sz="1900" dirty="0"/>
              <a:t>, </a:t>
            </a:r>
            <a:r>
              <a:rPr lang="tr-TR" sz="1900" dirty="0" err="1"/>
              <a:t>axial</a:t>
            </a:r>
            <a:r>
              <a:rPr lang="tr-TR" sz="1900" dirty="0"/>
              <a:t> </a:t>
            </a:r>
            <a:r>
              <a:rPr lang="tr-TR" sz="1900" dirty="0" err="1"/>
              <a:t>loads</a:t>
            </a:r>
            <a:r>
              <a:rPr lang="tr-TR" sz="1900" dirty="0"/>
              <a:t> (</a:t>
            </a:r>
            <a:r>
              <a:rPr lang="tr-TR" sz="1900" dirty="0" err="1"/>
              <a:t>Fy</a:t>
            </a:r>
            <a:r>
              <a:rPr lang="tr-TR" sz="1900" dirty="0"/>
              <a:t>) </a:t>
            </a:r>
            <a:r>
              <a:rPr lang="tr-TR" sz="1900" dirty="0" err="1"/>
              <a:t>are</a:t>
            </a:r>
            <a:r>
              <a:rPr lang="tr-TR" sz="1900" dirty="0"/>
              <a:t> </a:t>
            </a:r>
            <a:r>
              <a:rPr lang="tr-TR" sz="1900" b="1" dirty="0"/>
              <a:t>794 </a:t>
            </a:r>
            <a:r>
              <a:rPr lang="tr-TR" sz="1900" b="1" dirty="0" err="1"/>
              <a:t>kN</a:t>
            </a:r>
            <a:r>
              <a:rPr lang="tr-TR" sz="1900" dirty="0"/>
              <a:t> </a:t>
            </a:r>
            <a:r>
              <a:rPr lang="tr-TR" sz="1900" dirty="0" err="1"/>
              <a:t>and</a:t>
            </a:r>
            <a:r>
              <a:rPr lang="tr-TR" sz="1900" dirty="0"/>
              <a:t> </a:t>
            </a:r>
            <a:r>
              <a:rPr lang="tr-TR" sz="1900" b="1" dirty="0"/>
              <a:t>786 </a:t>
            </a:r>
            <a:r>
              <a:rPr lang="tr-TR" sz="1900" b="1" dirty="0" err="1"/>
              <a:t>kN</a:t>
            </a:r>
            <a:r>
              <a:rPr lang="tr-TR" sz="1900" dirty="0"/>
              <a:t> </a:t>
            </a:r>
            <a:r>
              <a:rPr lang="tr-TR" sz="1900" dirty="0" err="1"/>
              <a:t>for</a:t>
            </a:r>
            <a:r>
              <a:rPr lang="tr-TR" sz="1900" dirty="0"/>
              <a:t> </a:t>
            </a:r>
            <a:r>
              <a:rPr lang="tr-TR" sz="1900" dirty="0" err="1"/>
              <a:t>pumps</a:t>
            </a:r>
            <a:r>
              <a:rPr lang="tr-TR" sz="1900" dirty="0"/>
              <a:t> G-2552 </a:t>
            </a:r>
            <a:r>
              <a:rPr lang="tr-TR" sz="1900" dirty="0" err="1"/>
              <a:t>and</a:t>
            </a:r>
            <a:r>
              <a:rPr lang="tr-TR" sz="1900" dirty="0"/>
              <a:t> G-2553 </a:t>
            </a:r>
            <a:r>
              <a:rPr lang="tr-TR" sz="1900" dirty="0" err="1"/>
              <a:t>subsequenlty</a:t>
            </a:r>
            <a:r>
              <a:rPr lang="tr-TR" sz="1900" dirty="0"/>
              <a:t> </a:t>
            </a:r>
            <a:r>
              <a:rPr lang="tr-TR" sz="1900" dirty="0" err="1"/>
              <a:t>while</a:t>
            </a:r>
            <a:r>
              <a:rPr lang="tr-TR" sz="1900" dirty="0"/>
              <a:t> </a:t>
            </a:r>
            <a:r>
              <a:rPr lang="tr-TR" sz="1900" dirty="0" err="1"/>
              <a:t>the</a:t>
            </a:r>
            <a:r>
              <a:rPr lang="tr-TR" sz="1900" dirty="0"/>
              <a:t> </a:t>
            </a:r>
            <a:r>
              <a:rPr lang="tr-TR" sz="1900" dirty="0" err="1"/>
              <a:t>allowable</a:t>
            </a:r>
            <a:r>
              <a:rPr lang="tr-TR" sz="1900" dirty="0"/>
              <a:t> is </a:t>
            </a:r>
            <a:r>
              <a:rPr lang="tr-TR" sz="1900" dirty="0" err="1"/>
              <a:t>approximately</a:t>
            </a:r>
            <a:r>
              <a:rPr lang="tr-TR" sz="1900" dirty="0"/>
              <a:t> </a:t>
            </a:r>
            <a:r>
              <a:rPr lang="tr-TR" sz="1900" b="1" dirty="0"/>
              <a:t>2,5 </a:t>
            </a:r>
            <a:r>
              <a:rPr lang="tr-TR" sz="1900" b="1" dirty="0" err="1"/>
              <a:t>kN</a:t>
            </a:r>
            <a:r>
              <a:rPr lang="tr-TR" sz="1900" dirty="0"/>
              <a:t>.</a:t>
            </a:r>
            <a:endParaRPr lang="en-US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AB686-979C-49C3-AAB0-647D4C24E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099" y="232873"/>
            <a:ext cx="7218528" cy="6123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3D9365-0E5F-41D7-A1E4-7A735C659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034" y="913273"/>
            <a:ext cx="3375932" cy="180991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D27E87C-A6A4-45BE-B369-ABE29A28067E}"/>
              </a:ext>
            </a:extLst>
          </p:cNvPr>
          <p:cNvSpPr/>
          <p:nvPr/>
        </p:nvSpPr>
        <p:spPr>
          <a:xfrm>
            <a:off x="7248123" y="5891815"/>
            <a:ext cx="521737" cy="1772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07093B-2E9F-426B-86FA-AA5EEA26B329}"/>
              </a:ext>
            </a:extLst>
          </p:cNvPr>
          <p:cNvSpPr/>
          <p:nvPr/>
        </p:nvSpPr>
        <p:spPr>
          <a:xfrm>
            <a:off x="6363079" y="6013735"/>
            <a:ext cx="477141" cy="1772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CBE1C6-7AF8-48F1-B177-928254F318F9}"/>
              </a:ext>
            </a:extLst>
          </p:cNvPr>
          <p:cNvSpPr txBox="1">
            <a:spLocks/>
          </p:cNvSpPr>
          <p:nvPr/>
        </p:nvSpPr>
        <p:spPr>
          <a:xfrm>
            <a:off x="619760" y="913273"/>
            <a:ext cx="10515600" cy="771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/>
              <a:t>Results</a:t>
            </a:r>
            <a:r>
              <a:rPr lang="tr-TR" b="1" dirty="0"/>
              <a:t> </a:t>
            </a:r>
            <a:br>
              <a:rPr lang="tr-TR" b="1" dirty="0"/>
            </a:br>
            <a:r>
              <a:rPr lang="tr-TR" b="1" dirty="0" err="1"/>
              <a:t>Pump</a:t>
            </a:r>
            <a:r>
              <a:rPr lang="tr-TR" b="1" dirty="0"/>
              <a:t> </a:t>
            </a:r>
            <a:r>
              <a:rPr lang="tr-TR" b="1" dirty="0" err="1"/>
              <a:t>Nozzles</a:t>
            </a:r>
            <a:endParaRPr lang="tr-TR" b="1" dirty="0"/>
          </a:p>
          <a:p>
            <a:r>
              <a:rPr lang="tr-TR" b="1" dirty="0" err="1"/>
              <a:t>Before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19993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7C45-15E3-45EF-B918-C1D1336321AF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18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39A5D6-FD27-44E9-BE73-D8BC65CBC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367893"/>
            <a:ext cx="3813082" cy="4098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results</a:t>
            </a:r>
            <a:r>
              <a:rPr lang="tr-TR" sz="1800" dirty="0"/>
              <a:t> </a:t>
            </a:r>
            <a:r>
              <a:rPr lang="tr-TR" sz="1800" dirty="0" err="1"/>
              <a:t>after</a:t>
            </a:r>
            <a:r>
              <a:rPr lang="tr-TR" sz="1800" dirty="0"/>
              <a:t> </a:t>
            </a:r>
            <a:r>
              <a:rPr lang="tr-TR" sz="1800" dirty="0" err="1"/>
              <a:t>revisions</a:t>
            </a:r>
            <a:r>
              <a:rPr lang="tr-TR" sz="1800" dirty="0"/>
              <a:t> </a:t>
            </a:r>
            <a:r>
              <a:rPr lang="tr-TR" sz="1800" dirty="0" err="1"/>
              <a:t>are</a:t>
            </a:r>
            <a:r>
              <a:rPr lang="tr-TR" sz="1800" dirty="0"/>
              <a:t> </a:t>
            </a:r>
            <a:r>
              <a:rPr lang="tr-TR" sz="1800" dirty="0" err="1"/>
              <a:t>given</a:t>
            </a:r>
            <a:r>
              <a:rPr lang="tr-TR" sz="1800" dirty="0"/>
              <a:t> as </a:t>
            </a:r>
            <a:r>
              <a:rPr lang="tr-TR" sz="1800" dirty="0" err="1"/>
              <a:t>right.The</a:t>
            </a:r>
            <a:r>
              <a:rPr lang="tr-TR" sz="1800" dirty="0"/>
              <a:t> </a:t>
            </a:r>
            <a:r>
              <a:rPr lang="tr-TR" sz="1800" dirty="0" err="1"/>
              <a:t>force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moment </a:t>
            </a:r>
            <a:r>
              <a:rPr lang="tr-TR" sz="1800" dirty="0" err="1"/>
              <a:t>values</a:t>
            </a:r>
            <a:r>
              <a:rPr lang="tr-TR" sz="1800" dirty="0"/>
              <a:t> </a:t>
            </a:r>
            <a:r>
              <a:rPr lang="tr-TR" sz="1800" dirty="0" err="1"/>
              <a:t>are</a:t>
            </a:r>
            <a:r>
              <a:rPr lang="tr-TR" sz="1800" dirty="0"/>
              <a:t> </a:t>
            </a:r>
            <a:r>
              <a:rPr lang="tr-TR" sz="1800" dirty="0" err="1"/>
              <a:t>all</a:t>
            </a:r>
            <a:r>
              <a:rPr lang="tr-TR" sz="1800" dirty="0"/>
              <a:t> </a:t>
            </a:r>
            <a:r>
              <a:rPr lang="tr-TR" sz="1800" dirty="0" err="1"/>
              <a:t>within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limits</a:t>
            </a:r>
            <a:r>
              <a:rPr lang="tr-TR" sz="1800" dirty="0"/>
              <a:t> </a:t>
            </a:r>
            <a:r>
              <a:rPr lang="tr-TR" sz="1800" dirty="0" err="1"/>
              <a:t>given</a:t>
            </a:r>
            <a:r>
              <a:rPr lang="tr-TR" sz="1800" dirty="0"/>
              <a:t> in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previous</a:t>
            </a:r>
            <a:r>
              <a:rPr lang="tr-TR" sz="1800" dirty="0"/>
              <a:t> </a:t>
            </a:r>
            <a:r>
              <a:rPr lang="tr-TR" sz="1800" dirty="0" err="1"/>
              <a:t>slide</a:t>
            </a:r>
            <a:r>
              <a:rPr lang="tr-TR" sz="1800" dirty="0"/>
              <a:t>.</a:t>
            </a:r>
          </a:p>
          <a:p>
            <a:pPr marL="0" indent="0">
              <a:buNone/>
            </a:pP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revisions</a:t>
            </a:r>
            <a:r>
              <a:rPr lang="tr-TR" sz="1800" dirty="0"/>
              <a:t> </a:t>
            </a:r>
            <a:r>
              <a:rPr lang="tr-TR" sz="1800" dirty="0" err="1"/>
              <a:t>are</a:t>
            </a:r>
            <a:r>
              <a:rPr lang="tr-TR" sz="1800" dirty="0"/>
              <a:t>:</a:t>
            </a:r>
          </a:p>
          <a:p>
            <a:r>
              <a:rPr lang="tr-TR" sz="1800" dirty="0" err="1"/>
              <a:t>The</a:t>
            </a:r>
            <a:r>
              <a:rPr lang="tr-TR" sz="1800" dirty="0"/>
              <a:t> main </a:t>
            </a:r>
            <a:r>
              <a:rPr lang="tr-TR" sz="1800" dirty="0" err="1"/>
              <a:t>fix</a:t>
            </a:r>
            <a:r>
              <a:rPr lang="tr-TR" sz="1800" dirty="0"/>
              <a:t> </a:t>
            </a:r>
            <a:r>
              <a:rPr lang="tr-TR" sz="1800" dirty="0" err="1"/>
              <a:t>support</a:t>
            </a:r>
            <a:r>
              <a:rPr lang="tr-TR" sz="1800" dirty="0"/>
              <a:t> is </a:t>
            </a:r>
            <a:r>
              <a:rPr lang="tr-TR" sz="1800" dirty="0" err="1"/>
              <a:t>modelled</a:t>
            </a:r>
            <a:r>
              <a:rPr lang="tr-TR" sz="1800" dirty="0"/>
              <a:t> </a:t>
            </a:r>
            <a:r>
              <a:rPr lang="tr-TR" sz="1800" dirty="0" err="1"/>
              <a:t>with</a:t>
            </a:r>
            <a:r>
              <a:rPr lang="tr-TR" sz="1800" dirty="0"/>
              <a:t> </a:t>
            </a:r>
            <a:r>
              <a:rPr lang="tr-TR" sz="1800" b="1" dirty="0" err="1"/>
              <a:t>displacement</a:t>
            </a:r>
            <a:r>
              <a:rPr lang="tr-TR" sz="1800" b="1" dirty="0"/>
              <a:t> </a:t>
            </a:r>
            <a:r>
              <a:rPr lang="tr-TR" sz="1800" b="1" dirty="0" err="1"/>
              <a:t>allowance</a:t>
            </a:r>
            <a:r>
              <a:rPr lang="tr-TR" sz="1800" b="1" dirty="0"/>
              <a:t> </a:t>
            </a:r>
            <a:r>
              <a:rPr lang="tr-TR" sz="1800" dirty="0"/>
              <a:t>of</a:t>
            </a:r>
            <a:r>
              <a:rPr lang="tr-TR" sz="1800" b="1" dirty="0"/>
              <a:t> 250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tr-TR" sz="1800" b="1" dirty="0"/>
              <a:t> </a:t>
            </a:r>
            <a:r>
              <a:rPr lang="tr-TR" sz="1800" dirty="0" err="1"/>
              <a:t>given</a:t>
            </a:r>
            <a:r>
              <a:rPr lang="tr-TR" sz="1800" dirty="0"/>
              <a:t> in </a:t>
            </a:r>
            <a:r>
              <a:rPr lang="tr-TR" sz="1800" dirty="0" err="1"/>
              <a:t>the</a:t>
            </a:r>
            <a:r>
              <a:rPr lang="tr-TR" sz="1800" dirty="0"/>
              <a:t> API610 </a:t>
            </a:r>
            <a:r>
              <a:rPr lang="tr-TR" sz="1800" dirty="0" err="1"/>
              <a:t>Annex</a:t>
            </a:r>
            <a:r>
              <a:rPr lang="tr-TR" sz="1800" dirty="0"/>
              <a:t> F.</a:t>
            </a:r>
          </a:p>
          <a:p>
            <a:r>
              <a:rPr lang="tr-TR" sz="1800" dirty="0"/>
              <a:t>2nd </a:t>
            </a:r>
            <a:r>
              <a:rPr lang="tr-TR" sz="1800" dirty="0" err="1"/>
              <a:t>fix</a:t>
            </a:r>
            <a:r>
              <a:rPr lang="tr-TR" sz="1800" dirty="0"/>
              <a:t> </a:t>
            </a:r>
            <a:r>
              <a:rPr lang="tr-TR" sz="1800" dirty="0" err="1"/>
              <a:t>support</a:t>
            </a:r>
            <a:r>
              <a:rPr lang="tr-TR" sz="1800" dirty="0"/>
              <a:t> is </a:t>
            </a:r>
            <a:r>
              <a:rPr lang="tr-TR" sz="1800" dirty="0" err="1"/>
              <a:t>converted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b="1" dirty="0" err="1"/>
              <a:t>guide</a:t>
            </a:r>
            <a:r>
              <a:rPr lang="tr-TR" sz="1800" b="1" dirty="0"/>
              <a:t> </a:t>
            </a:r>
            <a:r>
              <a:rPr lang="tr-TR" sz="1800" b="1" dirty="0" err="1"/>
              <a:t>support</a:t>
            </a:r>
            <a:r>
              <a:rPr lang="tr-TR" sz="1800" dirty="0"/>
              <a:t> </a:t>
            </a:r>
            <a:r>
              <a:rPr lang="tr-TR" sz="1800" dirty="0" err="1"/>
              <a:t>with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length</a:t>
            </a:r>
            <a:r>
              <a:rPr lang="tr-TR" sz="1800" dirty="0"/>
              <a:t> of </a:t>
            </a:r>
            <a:r>
              <a:rPr lang="tr-TR" sz="1800" b="1" dirty="0"/>
              <a:t>360mm</a:t>
            </a:r>
            <a:r>
              <a:rPr lang="tr-TR" sz="1800" dirty="0"/>
              <a:t>.</a:t>
            </a:r>
          </a:p>
          <a:p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stiffness</a:t>
            </a:r>
            <a:r>
              <a:rPr lang="tr-TR" sz="1800" dirty="0"/>
              <a:t> (</a:t>
            </a:r>
            <a:r>
              <a:rPr lang="tr-TR" sz="1800" dirty="0" err="1"/>
              <a:t>i.e</a:t>
            </a:r>
            <a:r>
              <a:rPr lang="tr-TR" sz="1800" dirty="0"/>
              <a:t>. 10</a:t>
            </a:r>
            <a:r>
              <a:rPr lang="tr-TR" sz="1800" baseline="30000" dirty="0"/>
              <a:t>6</a:t>
            </a:r>
            <a:r>
              <a:rPr lang="tr-TR" sz="1800" dirty="0"/>
              <a:t> N/cm) can be </a:t>
            </a:r>
            <a:r>
              <a:rPr lang="tr-TR" sz="1800" dirty="0" err="1"/>
              <a:t>also</a:t>
            </a:r>
            <a:r>
              <a:rPr lang="tr-TR" sz="1800" dirty="0"/>
              <a:t> </a:t>
            </a:r>
            <a:r>
              <a:rPr lang="tr-TR" sz="1800" dirty="0" err="1"/>
              <a:t>identified</a:t>
            </a:r>
            <a:r>
              <a:rPr lang="tr-TR" sz="1800" dirty="0"/>
              <a:t> </a:t>
            </a:r>
            <a:r>
              <a:rPr lang="tr-TR" sz="1800" dirty="0" err="1"/>
              <a:t>if</a:t>
            </a:r>
            <a:r>
              <a:rPr lang="tr-TR" sz="1800" dirty="0"/>
              <a:t> it is </a:t>
            </a:r>
            <a:r>
              <a:rPr lang="tr-TR" sz="1800" dirty="0" err="1"/>
              <a:t>provided</a:t>
            </a:r>
            <a:r>
              <a:rPr lang="tr-TR" sz="1800" dirty="0"/>
              <a:t> </a:t>
            </a:r>
            <a:r>
              <a:rPr lang="tr-TR" sz="1800" dirty="0" err="1"/>
              <a:t>by</a:t>
            </a:r>
            <a:r>
              <a:rPr lang="tr-TR" sz="1800" dirty="0"/>
              <a:t> </a:t>
            </a:r>
            <a:r>
              <a:rPr lang="tr-TR" sz="1800" dirty="0" err="1"/>
              <a:t>vendor</a:t>
            </a:r>
            <a:r>
              <a:rPr lang="tr-TR" sz="18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F64D04-0489-4EE8-8D8A-B37FEA939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02" y="229870"/>
            <a:ext cx="6605998" cy="61264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D4C6F64-8731-42A6-9149-4C80F102C69B}"/>
              </a:ext>
            </a:extLst>
          </p:cNvPr>
          <p:cNvSpPr txBox="1">
            <a:spLocks/>
          </p:cNvSpPr>
          <p:nvPr/>
        </p:nvSpPr>
        <p:spPr>
          <a:xfrm>
            <a:off x="619760" y="913273"/>
            <a:ext cx="10515600" cy="771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/>
              <a:t>Results</a:t>
            </a:r>
            <a:r>
              <a:rPr lang="tr-TR" b="1" dirty="0"/>
              <a:t> </a:t>
            </a:r>
            <a:br>
              <a:rPr lang="tr-TR" b="1" dirty="0"/>
            </a:br>
            <a:r>
              <a:rPr lang="tr-TR" b="1" dirty="0" err="1"/>
              <a:t>Pump</a:t>
            </a:r>
            <a:r>
              <a:rPr lang="tr-TR" b="1" dirty="0"/>
              <a:t> </a:t>
            </a:r>
            <a:r>
              <a:rPr lang="tr-TR" b="1" dirty="0" err="1"/>
              <a:t>Nozzles</a:t>
            </a:r>
            <a:endParaRPr lang="tr-TR" b="1" dirty="0"/>
          </a:p>
          <a:p>
            <a:r>
              <a:rPr lang="tr-TR" b="1" dirty="0" err="1"/>
              <a:t>After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65813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E8F6-EB1A-4491-BB07-C90628073542}" type="datetime1">
              <a:rPr lang="en-GB" smtClean="0"/>
              <a:t>12/01/2024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19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F2C19F-F97D-44D3-9D3D-8455D220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065"/>
            <a:ext cx="10515600" cy="4351338"/>
          </a:xfrm>
        </p:spPr>
        <p:txBody>
          <a:bodyPr>
            <a:normAutofit/>
          </a:bodyPr>
          <a:lstStyle/>
          <a:p>
            <a:pPr algn="ctr"/>
            <a:endParaRPr lang="tr-TR" sz="6600" dirty="0"/>
          </a:p>
          <a:p>
            <a:pPr marL="0" indent="0" algn="ctr">
              <a:buNone/>
            </a:pPr>
            <a:r>
              <a:rPr lang="tr-TR" sz="6600" dirty="0"/>
              <a:t>THANK YOU!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29691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en-GB" b="1" dirty="0"/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073"/>
            <a:ext cx="10515600" cy="280224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GB" sz="2400" dirty="0"/>
              <a:t>Introduction</a:t>
            </a:r>
          </a:p>
          <a:p>
            <a:pPr marL="457200" indent="-457200">
              <a:buAutoNum type="arabicPeriod"/>
            </a:pPr>
            <a:r>
              <a:rPr lang="tr-TR" sz="2400" dirty="0"/>
              <a:t>Project </a:t>
            </a:r>
            <a:r>
              <a:rPr lang="tr-TR" sz="2400" dirty="0" err="1"/>
              <a:t>Specific</a:t>
            </a:r>
            <a:r>
              <a:rPr lang="tr-TR" sz="2400" dirty="0"/>
              <a:t> Data</a:t>
            </a:r>
            <a:endParaRPr lang="en-GB" sz="2400" dirty="0"/>
          </a:p>
          <a:p>
            <a:pPr marL="457200" indent="-457200">
              <a:buAutoNum type="arabicPeriod"/>
            </a:pPr>
            <a:r>
              <a:rPr lang="tr-TR" sz="2400" dirty="0" err="1"/>
              <a:t>Load</a:t>
            </a:r>
            <a:r>
              <a:rPr lang="tr-TR" sz="2400" dirty="0"/>
              <a:t> </a:t>
            </a:r>
            <a:r>
              <a:rPr lang="tr-TR" sz="2400" dirty="0" err="1"/>
              <a:t>Cases</a:t>
            </a:r>
            <a:endParaRPr lang="en-GB" sz="2400" dirty="0"/>
          </a:p>
          <a:p>
            <a:pPr marL="457200" indent="-457200">
              <a:buAutoNum type="arabicPeriod"/>
            </a:pPr>
            <a:r>
              <a:rPr lang="tr-TR" sz="2400" dirty="0" err="1"/>
              <a:t>Results</a:t>
            </a:r>
            <a:r>
              <a:rPr lang="tr-TR" sz="2400" dirty="0"/>
              <a:t> </a:t>
            </a:r>
          </a:p>
          <a:p>
            <a:pPr marL="457200" indent="-457200">
              <a:buAutoNum type="arabicPeriod"/>
            </a:pPr>
            <a:r>
              <a:rPr lang="tr-TR" sz="2400" dirty="0" err="1"/>
              <a:t>Recommendations</a:t>
            </a:r>
            <a:r>
              <a:rPr lang="tr-TR" sz="2400" dirty="0"/>
              <a:t>: </a:t>
            </a:r>
          </a:p>
          <a:p>
            <a:pPr lvl="1"/>
            <a:r>
              <a:rPr lang="tr-TR" sz="1900" i="1" dirty="0"/>
              <a:t>M01, M02, M03, JTH-NT, JTH120, JTH112, JTH111, JTH113, </a:t>
            </a:r>
            <a:r>
              <a:rPr lang="tr-TR" sz="1900" i="1" dirty="0" err="1"/>
              <a:t>Tees</a:t>
            </a:r>
            <a:r>
              <a:rPr lang="tr-TR" sz="1900" i="1" dirty="0"/>
              <a:t>, </a:t>
            </a:r>
            <a:r>
              <a:rPr lang="tr-TR" sz="1900" i="1" dirty="0" err="1"/>
              <a:t>Fix</a:t>
            </a:r>
            <a:r>
              <a:rPr lang="tr-TR" sz="1900" i="1" dirty="0"/>
              <a:t> </a:t>
            </a:r>
            <a:r>
              <a:rPr lang="tr-TR" sz="1900" i="1" dirty="0" err="1"/>
              <a:t>Supports</a:t>
            </a:r>
            <a:r>
              <a:rPr lang="tr-TR" sz="1900" i="1" dirty="0"/>
              <a:t>, </a:t>
            </a:r>
            <a:r>
              <a:rPr lang="tr-TR" sz="1900" i="1" dirty="0" err="1"/>
              <a:t>Pump</a:t>
            </a:r>
            <a:r>
              <a:rPr lang="tr-TR" sz="1900" i="1" dirty="0"/>
              <a:t> </a:t>
            </a:r>
            <a:r>
              <a:rPr lang="tr-TR" sz="1900" i="1" dirty="0" err="1"/>
              <a:t>Nozzles</a:t>
            </a:r>
            <a:endParaRPr lang="en-GB" sz="1900" i="1" dirty="0"/>
          </a:p>
          <a:p>
            <a:pPr marL="457200" indent="-457200">
              <a:buAutoNum type="arabicPeriod"/>
            </a:pPr>
            <a:r>
              <a:rPr lang="en-GB" sz="2400" dirty="0"/>
              <a:t>A</a:t>
            </a:r>
            <a:r>
              <a:rPr lang="tr-TR" sz="2400" dirty="0" err="1"/>
              <a:t>ppendices</a:t>
            </a: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2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7A76A8-3EA7-4CE4-9992-549D2F21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33D4-EE24-442E-B53E-B2ED16D963C0}" type="datetime1">
              <a:rPr lang="en-GB" smtClean="0"/>
              <a:t>12/01/2024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11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tr-TR" b="1" dirty="0" err="1"/>
              <a:t>Appendices</a:t>
            </a:r>
            <a:r>
              <a:rPr lang="tr-TR" b="1" dirty="0"/>
              <a:t> – 1 – </a:t>
            </a:r>
            <a:r>
              <a:rPr lang="tr-TR" b="1" dirty="0" err="1"/>
              <a:t>Sea</a:t>
            </a:r>
            <a:r>
              <a:rPr lang="tr-TR" b="1" dirty="0"/>
              <a:t> </a:t>
            </a:r>
            <a:r>
              <a:rPr lang="tr-TR" b="1" dirty="0" err="1"/>
              <a:t>Water</a:t>
            </a:r>
            <a:r>
              <a:rPr lang="tr-TR" b="1" dirty="0"/>
              <a:t> </a:t>
            </a:r>
            <a:r>
              <a:rPr lang="tr-TR" b="1" dirty="0" err="1"/>
              <a:t>Salinity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96E-BCF7-49CD-A924-C8025C75DDBA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20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DF171-633E-485C-89D6-1317760F2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936869"/>
            <a:ext cx="4210049" cy="3575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1092F1-899A-4B0B-A936-D1F52F2EF935}"/>
              </a:ext>
            </a:extLst>
          </p:cNvPr>
          <p:cNvSpPr txBox="1"/>
          <p:nvPr/>
        </p:nvSpPr>
        <p:spPr>
          <a:xfrm>
            <a:off x="866939" y="1330330"/>
            <a:ext cx="271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Sea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Salinity</a:t>
            </a:r>
            <a:r>
              <a:rPr lang="tr-TR" dirty="0"/>
              <a:t> </a:t>
            </a:r>
            <a:r>
              <a:rPr lang="tr-TR" dirty="0" err="1"/>
              <a:t>Diagram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E962F3-6CD3-4E21-89B5-F88622816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936" y="1917441"/>
            <a:ext cx="5733194" cy="35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8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tr-TR" b="1" dirty="0" err="1"/>
              <a:t>Appendices</a:t>
            </a:r>
            <a:r>
              <a:rPr lang="tr-TR" b="1" dirty="0"/>
              <a:t> – 2 – ASME B31.3 </a:t>
            </a:r>
            <a:r>
              <a:rPr lang="tr-TR" b="1" dirty="0" err="1"/>
              <a:t>Compliance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96E-BCF7-49CD-A924-C8025C75DDBA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092F1-899A-4B0B-A936-D1F52F2EF935}"/>
              </a:ext>
            </a:extLst>
          </p:cNvPr>
          <p:cNvSpPr txBox="1"/>
          <p:nvPr/>
        </p:nvSpPr>
        <p:spPr>
          <a:xfrm>
            <a:off x="866939" y="1330330"/>
            <a:ext cx="613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Code</a:t>
            </a:r>
            <a:r>
              <a:rPr lang="tr-TR" dirty="0"/>
              <a:t> </a:t>
            </a:r>
            <a:r>
              <a:rPr lang="tr-TR" dirty="0" err="1"/>
              <a:t>compliance</a:t>
            </a:r>
            <a:r>
              <a:rPr lang="tr-TR" dirty="0"/>
              <a:t> </a:t>
            </a:r>
            <a:r>
              <a:rPr lang="tr-TR" dirty="0" err="1"/>
              <a:t>check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recommended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lines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0C70CD-E89A-4574-B9AB-4B5808D7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893650"/>
            <a:ext cx="9853824" cy="43298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517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tr-TR" b="1" dirty="0" err="1"/>
              <a:t>Appendices</a:t>
            </a:r>
            <a:r>
              <a:rPr lang="tr-TR" b="1" dirty="0"/>
              <a:t> – 3 – API 610 </a:t>
            </a:r>
            <a:r>
              <a:rPr lang="tr-TR" b="1" dirty="0" err="1"/>
              <a:t>Annex</a:t>
            </a:r>
            <a:r>
              <a:rPr lang="tr-TR" b="1" dirty="0"/>
              <a:t> F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96E-BCF7-49CD-A924-C8025C75DDBA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092F1-899A-4B0B-A936-D1F52F2EF935}"/>
              </a:ext>
            </a:extLst>
          </p:cNvPr>
          <p:cNvSpPr txBox="1"/>
          <p:nvPr/>
        </p:nvSpPr>
        <p:spPr>
          <a:xfrm>
            <a:off x="866939" y="1330330"/>
            <a:ext cx="875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Pump</a:t>
            </a:r>
            <a:r>
              <a:rPr lang="tr-TR" dirty="0"/>
              <a:t> </a:t>
            </a:r>
            <a:r>
              <a:rPr lang="tr-TR" dirty="0" err="1"/>
              <a:t>shaft</a:t>
            </a:r>
            <a:r>
              <a:rPr lang="tr-TR" dirty="0"/>
              <a:t> </a:t>
            </a:r>
            <a:r>
              <a:rPr lang="tr-TR" dirty="0" err="1"/>
              <a:t>displacement</a:t>
            </a:r>
            <a:r>
              <a:rPr lang="tr-TR" dirty="0"/>
              <a:t> </a:t>
            </a:r>
            <a:r>
              <a:rPr lang="tr-TR" dirty="0" err="1"/>
              <a:t>limits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 in API 610 </a:t>
            </a:r>
            <a:r>
              <a:rPr lang="tr-TR" dirty="0" err="1"/>
              <a:t>Annex</a:t>
            </a:r>
            <a:r>
              <a:rPr lang="tr-TR" dirty="0"/>
              <a:t> F 2010 11th ed.  Pg123 as </a:t>
            </a:r>
            <a:r>
              <a:rPr lang="tr-TR" dirty="0" err="1"/>
              <a:t>below</a:t>
            </a:r>
            <a:r>
              <a:rPr lang="tr-TR" dirty="0"/>
              <a:t>: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5FFD78-895B-440A-9A8A-0900429AB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86" y="1996757"/>
            <a:ext cx="10633414" cy="26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3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Introduction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79"/>
            <a:ext cx="10329908" cy="428397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Pipe stress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pump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API610nozzle </a:t>
            </a:r>
            <a:r>
              <a:rPr lang="tr-TR" dirty="0" err="1"/>
              <a:t>load</a:t>
            </a:r>
            <a:r>
              <a:rPr lang="en-US" dirty="0"/>
              <a:t> analysis for “</a:t>
            </a:r>
            <a:r>
              <a:rPr lang="tr-TR" dirty="0" err="1"/>
              <a:t>Jetty</a:t>
            </a:r>
            <a:r>
              <a:rPr lang="tr-TR" dirty="0"/>
              <a:t> Fire </a:t>
            </a:r>
            <a:r>
              <a:rPr lang="tr-TR" dirty="0" err="1"/>
              <a:t>Fighting</a:t>
            </a:r>
            <a:r>
              <a:rPr lang="tr-TR" dirty="0"/>
              <a:t> </a:t>
            </a:r>
            <a:r>
              <a:rPr lang="tr-TR" dirty="0" err="1"/>
              <a:t>Lines</a:t>
            </a:r>
            <a:r>
              <a:rPr lang="en-US" dirty="0"/>
              <a:t>” </a:t>
            </a:r>
            <a:r>
              <a:rPr lang="tr-TR" dirty="0" err="1"/>
              <a:t>wrt</a:t>
            </a:r>
            <a:r>
              <a:rPr lang="tr-TR" dirty="0"/>
              <a:t>. ASME B31.3 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scope</a:t>
            </a:r>
            <a:r>
              <a:rPr lang="tr-TR" dirty="0"/>
              <a:t> is as </a:t>
            </a:r>
            <a:r>
              <a:rPr lang="tr-TR" dirty="0" err="1"/>
              <a:t>below</a:t>
            </a:r>
            <a:r>
              <a:rPr lang="tr-TR" dirty="0"/>
              <a:t>: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sz="2600" dirty="0" err="1"/>
              <a:t>Double</a:t>
            </a:r>
            <a:r>
              <a:rPr lang="tr-TR" sz="2600" dirty="0"/>
              <a:t> 12in </a:t>
            </a:r>
            <a:r>
              <a:rPr lang="tr-TR" sz="2600" dirty="0" err="1"/>
              <a:t>header</a:t>
            </a:r>
            <a:r>
              <a:rPr lang="tr-TR" sz="2600" dirty="0"/>
              <a:t> </a:t>
            </a:r>
            <a:r>
              <a:rPr lang="tr-TR" sz="2600" dirty="0" err="1"/>
              <a:t>lines</a:t>
            </a:r>
            <a:r>
              <a:rPr lang="tr-TR" sz="2600" dirty="0"/>
              <a:t> (~ 560 m + 500 m = 1060 m)</a:t>
            </a:r>
          </a:p>
          <a:p>
            <a:r>
              <a:rPr lang="tr-TR" sz="2600" dirty="0"/>
              <a:t>5 </a:t>
            </a:r>
            <a:r>
              <a:rPr lang="tr-TR" sz="2600" dirty="0" err="1"/>
              <a:t>monitors</a:t>
            </a:r>
            <a:endParaRPr lang="tr-TR" sz="2600" dirty="0"/>
          </a:p>
          <a:p>
            <a:r>
              <a:rPr lang="tr-TR" sz="2600" dirty="0"/>
              <a:t>14 </a:t>
            </a:r>
            <a:r>
              <a:rPr lang="tr-TR" sz="2600" dirty="0" err="1"/>
              <a:t>hydrants</a:t>
            </a:r>
            <a:endParaRPr lang="tr-TR" sz="2600" dirty="0"/>
          </a:p>
          <a:p>
            <a:r>
              <a:rPr lang="tr-TR" sz="2600" dirty="0"/>
              <a:t>2 </a:t>
            </a:r>
            <a:r>
              <a:rPr lang="tr-TR" sz="2600" dirty="0" err="1"/>
              <a:t>pumps</a:t>
            </a:r>
            <a:endParaRPr lang="tr-TR" sz="2600" dirty="0"/>
          </a:p>
          <a:p>
            <a:r>
              <a:rPr lang="tr-TR" sz="2600" dirty="0"/>
              <a:t>2 PSV </a:t>
            </a:r>
            <a:r>
              <a:rPr lang="tr-TR" sz="2600" dirty="0" err="1"/>
              <a:t>tail</a:t>
            </a:r>
            <a:r>
              <a:rPr lang="tr-TR" sz="2600" dirty="0"/>
              <a:t> </a:t>
            </a:r>
            <a:r>
              <a:rPr lang="tr-TR" sz="2600" dirty="0" err="1"/>
              <a:t>lines</a:t>
            </a:r>
            <a:r>
              <a:rPr lang="tr-TR" sz="2600" dirty="0"/>
              <a:t> </a:t>
            </a:r>
            <a:r>
              <a:rPr lang="tr-TR" sz="2600" dirty="0" err="1"/>
              <a:t>through</a:t>
            </a:r>
            <a:r>
              <a:rPr lang="tr-TR" sz="2600" dirty="0"/>
              <a:t>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sea</a:t>
            </a:r>
            <a:endParaRPr lang="tr-TR" sz="2600" dirty="0"/>
          </a:p>
          <a:p>
            <a:r>
              <a:rPr lang="tr-TR" sz="2600" dirty="0"/>
              <a:t>2 test </a:t>
            </a:r>
            <a:r>
              <a:rPr lang="tr-TR" sz="2600" dirty="0" err="1"/>
              <a:t>lines</a:t>
            </a:r>
            <a:r>
              <a:rPr lang="tr-TR" sz="2600" dirty="0"/>
              <a:t> of </a:t>
            </a:r>
            <a:r>
              <a:rPr lang="tr-TR" sz="2600" dirty="0" err="1"/>
              <a:t>pumps</a:t>
            </a:r>
            <a:r>
              <a:rPr lang="tr-TR" sz="2600" dirty="0"/>
              <a:t> </a:t>
            </a:r>
            <a:r>
              <a:rPr lang="tr-TR" sz="2600" dirty="0" err="1"/>
              <a:t>through</a:t>
            </a:r>
            <a:r>
              <a:rPr lang="tr-TR" sz="2600" dirty="0"/>
              <a:t>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sea</a:t>
            </a:r>
            <a:endParaRPr lang="tr-TR" sz="2600" dirty="0"/>
          </a:p>
          <a:p>
            <a:r>
              <a:rPr lang="tr-TR" sz="2600" dirty="0"/>
              <a:t>2 underground </a:t>
            </a:r>
            <a:r>
              <a:rPr lang="tr-TR" sz="2600" dirty="0" err="1"/>
              <a:t>lines</a:t>
            </a:r>
            <a:r>
              <a:rPr lang="tr-TR" sz="2600" dirty="0"/>
              <a:t> (~ 30 m)</a:t>
            </a:r>
          </a:p>
          <a:p>
            <a:r>
              <a:rPr lang="tr-TR" sz="2600" dirty="0" err="1"/>
              <a:t>Fittings</a:t>
            </a:r>
            <a:r>
              <a:rPr lang="tr-TR" sz="2600" dirty="0"/>
              <a:t> (30 </a:t>
            </a:r>
            <a:r>
              <a:rPr lang="tr-TR" sz="2600" dirty="0" err="1"/>
              <a:t>reducers</a:t>
            </a:r>
            <a:r>
              <a:rPr lang="tr-TR" sz="2600" dirty="0"/>
              <a:t>, 61 </a:t>
            </a:r>
            <a:r>
              <a:rPr lang="tr-TR" sz="2600" dirty="0" err="1"/>
              <a:t>tees</a:t>
            </a:r>
            <a:r>
              <a:rPr lang="tr-TR" sz="2600" dirty="0"/>
              <a:t>, 149 </a:t>
            </a:r>
            <a:r>
              <a:rPr lang="tr-TR" sz="2600" dirty="0" err="1"/>
              <a:t>elbows</a:t>
            </a:r>
            <a:r>
              <a:rPr lang="tr-TR" sz="2600" dirty="0"/>
              <a:t>, 280 </a:t>
            </a:r>
            <a:r>
              <a:rPr lang="tr-TR" sz="2600" dirty="0" err="1"/>
              <a:t>valves</a:t>
            </a:r>
            <a:r>
              <a:rPr lang="tr-TR" sz="2600" dirty="0"/>
              <a:t>/</a:t>
            </a:r>
            <a:r>
              <a:rPr lang="tr-TR" sz="2600" dirty="0" err="1"/>
              <a:t>flanges</a:t>
            </a:r>
            <a:r>
              <a:rPr lang="tr-TR" sz="2600" dirty="0"/>
              <a:t>, 350 </a:t>
            </a:r>
            <a:r>
              <a:rPr lang="tr-TR" sz="2600" dirty="0" err="1"/>
              <a:t>supports</a:t>
            </a:r>
            <a:r>
              <a:rPr lang="tr-TR" sz="2600" dirty="0"/>
              <a:t> </a:t>
            </a:r>
            <a:r>
              <a:rPr lang="tr-TR" sz="2600" dirty="0" err="1"/>
              <a:t>etc</a:t>
            </a:r>
            <a:r>
              <a:rPr lang="tr-TR" sz="2600" dirty="0"/>
              <a:t>.)</a:t>
            </a:r>
          </a:p>
          <a:p>
            <a:pPr>
              <a:buFontTx/>
              <a:buChar char="-"/>
            </a:pP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3E1B9A-E2FD-43DB-AF80-F62517F1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C42E-ADBA-4900-B1BB-9D7723ECE17B}" type="datetime1">
              <a:rPr lang="en-GB" smtClean="0"/>
              <a:t>12/01/2024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8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/>
              <a:t>Project </a:t>
            </a:r>
            <a:r>
              <a:rPr lang="tr-TR" b="1" dirty="0" err="1"/>
              <a:t>Specific</a:t>
            </a:r>
            <a:r>
              <a:rPr lang="tr-TR" b="1" dirty="0"/>
              <a:t> Data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628" y="1428562"/>
            <a:ext cx="7763069" cy="492778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Pipe Material : A</a:t>
            </a:r>
            <a:r>
              <a:rPr lang="tr-TR" dirty="0"/>
              <a:t>SME A106 Gr</a:t>
            </a:r>
            <a:r>
              <a:rPr lang="en-US" dirty="0"/>
              <a:t>.B</a:t>
            </a:r>
            <a:r>
              <a:rPr lang="tr-TR" dirty="0"/>
              <a:t> (</a:t>
            </a:r>
            <a:r>
              <a:rPr lang="tr-TR" dirty="0" err="1"/>
              <a:t>pump</a:t>
            </a:r>
            <a:r>
              <a:rPr lang="tr-TR" dirty="0"/>
              <a:t> PSV, test </a:t>
            </a:r>
            <a:r>
              <a:rPr lang="tr-TR" dirty="0" err="1"/>
              <a:t>outlets</a:t>
            </a:r>
            <a:r>
              <a:rPr lang="tr-TR" dirty="0"/>
              <a:t> HDPE DN280x16,6 PN10)</a:t>
            </a:r>
            <a:endParaRPr lang="en-US" dirty="0"/>
          </a:p>
          <a:p>
            <a:r>
              <a:rPr lang="en-US" dirty="0"/>
              <a:t>Pipe Wall Thickness : Sch STD</a:t>
            </a:r>
          </a:p>
          <a:p>
            <a:r>
              <a:rPr lang="en-US" dirty="0"/>
              <a:t>Pipe Mill Tolerance: 12,5% (as per ASME B31.3)</a:t>
            </a:r>
          </a:p>
          <a:p>
            <a:r>
              <a:rPr lang="en-US" dirty="0"/>
              <a:t>Pipe Corrosion Allowance: </a:t>
            </a:r>
            <a:r>
              <a:rPr lang="tr-TR" dirty="0"/>
              <a:t>1</a:t>
            </a:r>
            <a:r>
              <a:rPr lang="en-US" dirty="0"/>
              <a:t>,</a:t>
            </a:r>
            <a:r>
              <a:rPr lang="tr-TR" dirty="0"/>
              <a:t>59</a:t>
            </a:r>
            <a:r>
              <a:rPr lang="en-US" dirty="0"/>
              <a:t>mm (as per ASME B31.3)</a:t>
            </a:r>
            <a:endParaRPr lang="tr-TR" dirty="0"/>
          </a:p>
          <a:p>
            <a:r>
              <a:rPr lang="en-US" dirty="0"/>
              <a:t>Coefficient of friction (μ) : 0.3 (steel to steel)</a:t>
            </a:r>
            <a:endParaRPr lang="tr-TR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Product Specific Gravity: </a:t>
            </a:r>
            <a:r>
              <a:rPr lang="tr-TR" dirty="0"/>
              <a:t>1 </a:t>
            </a:r>
            <a:r>
              <a:rPr lang="en-US" dirty="0"/>
              <a:t>SG (</a:t>
            </a:r>
            <a:r>
              <a:rPr lang="tr-TR" dirty="0" err="1"/>
              <a:t>Water</a:t>
            </a:r>
            <a:r>
              <a:rPr lang="en-US" dirty="0"/>
              <a:t>)</a:t>
            </a:r>
          </a:p>
          <a:p>
            <a:endParaRPr lang="tr-TR" dirty="0"/>
          </a:p>
          <a:p>
            <a:r>
              <a:rPr lang="en-US" dirty="0"/>
              <a:t>Operating Pressure </a:t>
            </a:r>
            <a:r>
              <a:rPr lang="tr-TR" dirty="0"/>
              <a:t>(</a:t>
            </a:r>
            <a:r>
              <a:rPr lang="tr-TR" dirty="0" err="1"/>
              <a:t>incidental</a:t>
            </a:r>
            <a:r>
              <a:rPr lang="en-US" dirty="0"/>
              <a:t>): </a:t>
            </a:r>
            <a:r>
              <a:rPr lang="tr-TR" b="1" dirty="0"/>
              <a:t>12</a:t>
            </a:r>
            <a:r>
              <a:rPr lang="en-US" b="1" dirty="0"/>
              <a:t> </a:t>
            </a:r>
            <a:r>
              <a:rPr lang="en-US" b="1" dirty="0" err="1"/>
              <a:t>barg</a:t>
            </a:r>
            <a:r>
              <a:rPr lang="en-US" b="1" dirty="0"/>
              <a:t> </a:t>
            </a:r>
            <a:r>
              <a:rPr lang="en-US" dirty="0"/>
              <a:t>(Input of P1 in CAESAR II</a:t>
            </a:r>
            <a:r>
              <a:rPr lang="tr-TR" dirty="0"/>
              <a:t> as PSV set </a:t>
            </a:r>
            <a:r>
              <a:rPr lang="tr-TR" dirty="0" err="1"/>
              <a:t>value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field</a:t>
            </a:r>
            <a:r>
              <a:rPr lang="en-US" dirty="0"/>
              <a:t>)</a:t>
            </a:r>
          </a:p>
          <a:p>
            <a:r>
              <a:rPr lang="en-US" dirty="0"/>
              <a:t>Operating Pressure (</a:t>
            </a:r>
            <a:r>
              <a:rPr lang="tr-TR" dirty="0" err="1"/>
              <a:t>max</a:t>
            </a:r>
            <a:r>
              <a:rPr lang="en-US" dirty="0"/>
              <a:t>): 1</a:t>
            </a:r>
            <a:r>
              <a:rPr lang="tr-TR" dirty="0"/>
              <a:t>1</a:t>
            </a:r>
            <a:r>
              <a:rPr lang="en-US" dirty="0"/>
              <a:t> </a:t>
            </a:r>
            <a:r>
              <a:rPr lang="en-US" dirty="0" err="1"/>
              <a:t>barg</a:t>
            </a:r>
            <a:r>
              <a:rPr lang="en-US" dirty="0"/>
              <a:t> (Input of P2 in CAESAR II</a:t>
            </a:r>
            <a:r>
              <a:rPr lang="tr-TR" dirty="0"/>
              <a:t> as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info</a:t>
            </a:r>
            <a:r>
              <a:rPr lang="en-US" dirty="0"/>
              <a:t>)</a:t>
            </a:r>
          </a:p>
          <a:p>
            <a:r>
              <a:rPr lang="en-US" dirty="0"/>
              <a:t>Hydrotest Pressure: </a:t>
            </a:r>
            <a:r>
              <a:rPr lang="tr-TR" b="1" dirty="0"/>
              <a:t>13,79</a:t>
            </a:r>
            <a:r>
              <a:rPr lang="en-US" b="1" dirty="0"/>
              <a:t> </a:t>
            </a:r>
            <a:r>
              <a:rPr lang="en-US" b="1" dirty="0" err="1"/>
              <a:t>barg</a:t>
            </a:r>
            <a:r>
              <a:rPr lang="en-US" b="1" dirty="0"/>
              <a:t> </a:t>
            </a:r>
            <a:r>
              <a:rPr lang="en-US" dirty="0"/>
              <a:t>(Input of HP in CAESAR II)</a:t>
            </a:r>
          </a:p>
          <a:p>
            <a:endParaRPr lang="tr-TR" dirty="0"/>
          </a:p>
          <a:p>
            <a:r>
              <a:rPr lang="en-US" dirty="0"/>
              <a:t>Operating Temperature (max) : +40°C (Input of T1 in CAESAR II)</a:t>
            </a:r>
          </a:p>
          <a:p>
            <a:r>
              <a:rPr lang="en-US" dirty="0"/>
              <a:t>Operating Temperature (min) : 0°C (Input of T2 in CAESAR II)</a:t>
            </a:r>
          </a:p>
          <a:p>
            <a:r>
              <a:rPr lang="en-US" dirty="0"/>
              <a:t>Average Installation Temp. : 21.1°C (70°F) (CAESAR II default value)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44D5A-CFA2-4BA1-818C-18E55960E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9700">
            <a:off x="1109580" y="1912910"/>
            <a:ext cx="1129391" cy="485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43F48-EA4E-4C8D-988A-BDFBB7F0E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242" y="2949970"/>
            <a:ext cx="673180" cy="659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5F6544-483D-46FB-9F68-7AB475CC7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338" y="3799002"/>
            <a:ext cx="619407" cy="659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5FF427-8059-4BA6-B49B-CEDB22FA0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14" y="4918252"/>
            <a:ext cx="706314" cy="706314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A9CB51D-89DC-403B-85F1-E3F85569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CAB8-2164-4423-93D8-B688E51F1E2C}" type="datetime1">
              <a:rPr lang="en-GB" smtClean="0"/>
              <a:t>12/01/2024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3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/>
              <a:t>Project </a:t>
            </a:r>
            <a:r>
              <a:rPr lang="tr-TR" b="1" dirty="0" err="1"/>
              <a:t>Specific</a:t>
            </a:r>
            <a:r>
              <a:rPr lang="tr-TR" b="1" dirty="0"/>
              <a:t> Data – Underground </a:t>
            </a:r>
            <a:r>
              <a:rPr lang="tr-TR" b="1" dirty="0" err="1"/>
              <a:t>Pipe</a:t>
            </a:r>
            <a:r>
              <a:rPr lang="tr-TR" b="1" dirty="0"/>
              <a:t> 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C5DA-8201-4361-AA0A-50BFBABC855E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5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91E542-69E8-4FC8-A0C5-8CC4169F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84" y="2592897"/>
            <a:ext cx="5692591" cy="3688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D01704-8801-46FA-8F10-CF98DBC80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667" y="1136342"/>
            <a:ext cx="2899488" cy="2459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201133-A635-413C-B058-2F74FC85E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666" y="3861309"/>
            <a:ext cx="2899487" cy="27562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AF477-A542-465B-98A0-D03732E90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921"/>
            <a:ext cx="5898503" cy="893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900" dirty="0"/>
              <a:t>Underground </a:t>
            </a:r>
            <a:r>
              <a:rPr lang="tr-TR" sz="1900" dirty="0" err="1"/>
              <a:t>parts</a:t>
            </a:r>
            <a:r>
              <a:rPr lang="tr-TR" sz="1900" dirty="0"/>
              <a:t> </a:t>
            </a:r>
            <a:r>
              <a:rPr lang="tr-TR" sz="1900" dirty="0" err="1"/>
              <a:t>are</a:t>
            </a:r>
            <a:r>
              <a:rPr lang="tr-TR" sz="1900" dirty="0"/>
              <a:t> </a:t>
            </a:r>
            <a:r>
              <a:rPr lang="tr-TR" sz="1900" dirty="0" err="1"/>
              <a:t>simulated</a:t>
            </a:r>
            <a:r>
              <a:rPr lang="tr-TR" sz="1900" dirty="0"/>
              <a:t> as </a:t>
            </a:r>
            <a:r>
              <a:rPr lang="tr-TR" sz="1900" dirty="0" err="1"/>
              <a:t>bilinear</a:t>
            </a:r>
            <a:r>
              <a:rPr lang="tr-TR" sz="1900" dirty="0"/>
              <a:t> </a:t>
            </a:r>
            <a:r>
              <a:rPr lang="tr-TR" sz="1900" dirty="0" err="1"/>
              <a:t>spring</a:t>
            </a:r>
            <a:r>
              <a:rPr lang="tr-TR" sz="1900" dirty="0"/>
              <a:t> model </a:t>
            </a:r>
            <a:r>
              <a:rPr lang="tr-TR" sz="1900" dirty="0" err="1"/>
              <a:t>with</a:t>
            </a:r>
            <a:r>
              <a:rPr lang="tr-TR" sz="1900" dirty="0"/>
              <a:t> </a:t>
            </a:r>
            <a:r>
              <a:rPr lang="tr-TR" sz="1900" dirty="0" err="1"/>
              <a:t>input</a:t>
            </a:r>
            <a:r>
              <a:rPr lang="tr-TR" sz="1900" dirty="0"/>
              <a:t> </a:t>
            </a:r>
            <a:r>
              <a:rPr lang="tr-TR" sz="1900" dirty="0" err="1"/>
              <a:t>parameters</a:t>
            </a:r>
            <a:r>
              <a:rPr lang="tr-TR" sz="1900" dirty="0"/>
              <a:t> as </a:t>
            </a:r>
            <a:r>
              <a:rPr lang="tr-TR" sz="1900" dirty="0" err="1"/>
              <a:t>below</a:t>
            </a:r>
            <a:r>
              <a:rPr lang="tr-TR" sz="1900" dirty="0"/>
              <a:t> </a:t>
            </a:r>
            <a:r>
              <a:rPr lang="tr-TR" sz="1900" dirty="0" err="1"/>
              <a:t>and</a:t>
            </a:r>
            <a:r>
              <a:rPr lang="tr-TR" sz="1900" dirty="0"/>
              <a:t> </a:t>
            </a:r>
            <a:r>
              <a:rPr lang="tr-TR" sz="1900" dirty="0" err="1"/>
              <a:t>with</a:t>
            </a:r>
            <a:r>
              <a:rPr lang="tr-TR" sz="1900" dirty="0"/>
              <a:t> </a:t>
            </a:r>
            <a:r>
              <a:rPr lang="tr-TR" sz="1900" dirty="0" err="1"/>
              <a:t>output</a:t>
            </a:r>
            <a:r>
              <a:rPr lang="tr-TR" sz="1900" dirty="0"/>
              <a:t> </a:t>
            </a:r>
            <a:r>
              <a:rPr lang="tr-TR" sz="1900" dirty="0" err="1"/>
              <a:t>display</a:t>
            </a:r>
            <a:r>
              <a:rPr lang="tr-TR" sz="1900" dirty="0"/>
              <a:t> as </a:t>
            </a:r>
            <a:r>
              <a:rPr lang="tr-TR" sz="1900" dirty="0" err="1"/>
              <a:t>figures</a:t>
            </a:r>
            <a:r>
              <a:rPr lang="tr-TR" sz="1900" dirty="0"/>
              <a:t> at </a:t>
            </a:r>
            <a:r>
              <a:rPr lang="tr-TR" sz="1900" dirty="0" err="1"/>
              <a:t>the</a:t>
            </a:r>
            <a:r>
              <a:rPr lang="tr-TR" sz="1900" dirty="0"/>
              <a:t> </a:t>
            </a:r>
            <a:r>
              <a:rPr lang="tr-TR" sz="1900" dirty="0" err="1"/>
              <a:t>right</a:t>
            </a:r>
            <a:r>
              <a:rPr lang="tr-TR" sz="1900" dirty="0"/>
              <a:t>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29060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Load</a:t>
            </a:r>
            <a:r>
              <a:rPr lang="tr-TR" b="1" dirty="0"/>
              <a:t> </a:t>
            </a:r>
            <a:r>
              <a:rPr lang="tr-TR" b="1" dirty="0" err="1"/>
              <a:t>Cases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EAA0-A566-495F-B88C-EB82F783FD56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6</a:t>
            </a:fld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3B8909-B059-42F3-8B18-08E6BE1555E3}"/>
              </a:ext>
            </a:extLst>
          </p:cNvPr>
          <p:cNvSpPr/>
          <p:nvPr/>
        </p:nvSpPr>
        <p:spPr>
          <a:xfrm>
            <a:off x="718457" y="1998832"/>
            <a:ext cx="109448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L1 (</a:t>
            </a:r>
            <a:r>
              <a:rPr lang="en-US" sz="2000" dirty="0" err="1"/>
              <a:t>HYDrotest</a:t>
            </a:r>
            <a:r>
              <a:rPr lang="en-US" sz="2000" dirty="0"/>
              <a:t>) WW+HP</a:t>
            </a:r>
            <a:r>
              <a:rPr lang="tr-TR" dirty="0"/>
              <a:t>	</a:t>
            </a:r>
            <a:r>
              <a:rPr lang="en-US" sz="1600" dirty="0"/>
              <a:t>Hydro</a:t>
            </a:r>
            <a:r>
              <a:rPr lang="tr-TR" sz="1600" dirty="0" err="1"/>
              <a:t>static</a:t>
            </a:r>
            <a:r>
              <a:rPr lang="tr-TR" sz="1600" dirty="0"/>
              <a:t> </a:t>
            </a:r>
            <a:r>
              <a:rPr lang="tr-TR" sz="1600" dirty="0" err="1"/>
              <a:t>Testing</a:t>
            </a:r>
            <a:r>
              <a:rPr lang="en-US" sz="1600" dirty="0"/>
              <a:t> </a:t>
            </a:r>
            <a:r>
              <a:rPr lang="tr-TR" sz="1600" dirty="0"/>
              <a:t>Case = </a:t>
            </a:r>
            <a:r>
              <a:rPr lang="en-US" sz="1600" dirty="0"/>
              <a:t>Water Weigh</a:t>
            </a:r>
            <a:r>
              <a:rPr lang="tr-TR" sz="1600" dirty="0"/>
              <a:t>t</a:t>
            </a:r>
            <a:r>
              <a:rPr lang="en-US" sz="1600" dirty="0"/>
              <a:t> + Hydrotest Pressure</a:t>
            </a:r>
            <a:endParaRPr lang="tr-TR" sz="1600" dirty="0"/>
          </a:p>
          <a:p>
            <a:r>
              <a:rPr lang="en-US" sz="2000" dirty="0"/>
              <a:t>L2 (</a:t>
            </a:r>
            <a:r>
              <a:rPr lang="en-US" sz="2000" dirty="0" err="1"/>
              <a:t>OPErating</a:t>
            </a:r>
            <a:r>
              <a:rPr lang="en-US" sz="2000" dirty="0"/>
              <a:t>) W+T1+P1</a:t>
            </a:r>
            <a:r>
              <a:rPr lang="tr-TR" sz="2000" dirty="0"/>
              <a:t>	</a:t>
            </a:r>
            <a:r>
              <a:rPr lang="en-US" sz="1600" dirty="0"/>
              <a:t>Hot </a:t>
            </a:r>
            <a:r>
              <a:rPr lang="en-US" sz="1600" dirty="0" err="1"/>
              <a:t>Operati</a:t>
            </a:r>
            <a:r>
              <a:rPr lang="tr-TR" sz="1600" dirty="0"/>
              <a:t>on = </a:t>
            </a:r>
            <a:r>
              <a:rPr lang="en-US" sz="1600" dirty="0"/>
              <a:t>Deadweight (</a:t>
            </a:r>
            <a:r>
              <a:rPr lang="en-US" sz="1600" dirty="0" err="1"/>
              <a:t>inc</a:t>
            </a:r>
            <a:r>
              <a:rPr lang="tr-TR" sz="1600" dirty="0"/>
              <a:t>l.</a:t>
            </a:r>
            <a:r>
              <a:rPr lang="en-US" sz="1600" dirty="0"/>
              <a:t> Pipe, </a:t>
            </a:r>
            <a:r>
              <a:rPr lang="tr-TR" sz="1600" dirty="0" err="1"/>
              <a:t>Fittings</a:t>
            </a:r>
            <a:r>
              <a:rPr lang="tr-TR" sz="1600" dirty="0"/>
              <a:t>, </a:t>
            </a:r>
            <a:r>
              <a:rPr lang="en-US" sz="1600" dirty="0"/>
              <a:t>Fluid</a:t>
            </a:r>
            <a:r>
              <a:rPr lang="tr-TR" sz="1600" dirty="0"/>
              <a:t>, </a:t>
            </a:r>
            <a:r>
              <a:rPr lang="tr-TR" sz="1600" dirty="0" err="1"/>
              <a:t>etc</a:t>
            </a:r>
            <a:r>
              <a:rPr lang="tr-TR" sz="1600" dirty="0"/>
              <a:t>.</a:t>
            </a:r>
            <a:r>
              <a:rPr lang="en-US" sz="1600" dirty="0"/>
              <a:t>) + Max </a:t>
            </a:r>
            <a:r>
              <a:rPr lang="en-US" sz="1600" dirty="0" err="1"/>
              <a:t>Ope</a:t>
            </a:r>
            <a:r>
              <a:rPr lang="tr-TR" sz="1600" dirty="0"/>
              <a:t>.</a:t>
            </a:r>
            <a:r>
              <a:rPr lang="en-US" sz="1600" dirty="0"/>
              <a:t> Temp + Max Pressure</a:t>
            </a:r>
            <a:endParaRPr lang="tr-TR" sz="1600" dirty="0"/>
          </a:p>
          <a:p>
            <a:r>
              <a:rPr lang="en-US" sz="2000" dirty="0"/>
              <a:t>L3 (</a:t>
            </a:r>
            <a:r>
              <a:rPr lang="en-US" sz="2000" dirty="0" err="1"/>
              <a:t>OPErating</a:t>
            </a:r>
            <a:r>
              <a:rPr lang="en-US" sz="2000" dirty="0"/>
              <a:t>) W+T2+P</a:t>
            </a:r>
            <a:r>
              <a:rPr lang="tr-TR" sz="2000" dirty="0"/>
              <a:t>1</a:t>
            </a:r>
            <a:r>
              <a:rPr lang="tr-TR" dirty="0"/>
              <a:t>	</a:t>
            </a:r>
            <a:r>
              <a:rPr lang="en-US" sz="1600" dirty="0"/>
              <a:t>Cold </a:t>
            </a:r>
            <a:r>
              <a:rPr lang="en-US" sz="1600" dirty="0" err="1"/>
              <a:t>Operati</a:t>
            </a:r>
            <a:r>
              <a:rPr lang="tr-TR" sz="1600" dirty="0"/>
              <a:t>on</a:t>
            </a:r>
            <a:r>
              <a:rPr lang="tr-TR" sz="2000" dirty="0"/>
              <a:t> = </a:t>
            </a:r>
            <a:r>
              <a:rPr lang="en-US" sz="1600" dirty="0"/>
              <a:t>Deadweight + Min </a:t>
            </a:r>
            <a:r>
              <a:rPr lang="en-US" sz="1600" dirty="0" err="1"/>
              <a:t>Ope</a:t>
            </a:r>
            <a:r>
              <a:rPr lang="tr-TR" sz="1600" dirty="0"/>
              <a:t>.</a:t>
            </a:r>
            <a:r>
              <a:rPr lang="en-US" sz="1600" dirty="0"/>
              <a:t> Temp + Max Pressure</a:t>
            </a:r>
            <a:endParaRPr lang="tr-TR" sz="1600" dirty="0"/>
          </a:p>
          <a:p>
            <a:r>
              <a:rPr lang="tr-TR" sz="2000" dirty="0"/>
              <a:t>L4 (Alt-SUS)      W+P1	</a:t>
            </a:r>
            <a:r>
              <a:rPr lang="tr-TR" sz="1600" dirty="0" err="1"/>
              <a:t>Alternative</a:t>
            </a:r>
            <a:r>
              <a:rPr lang="tr-TR" sz="1600" dirty="0"/>
              <a:t> of L5 (</a:t>
            </a:r>
            <a:r>
              <a:rPr lang="tr-TR" sz="1600" dirty="0" err="1"/>
              <a:t>outputting</a:t>
            </a:r>
            <a:r>
              <a:rPr lang="tr-TR" sz="1600" dirty="0"/>
              <a:t> </a:t>
            </a:r>
            <a:r>
              <a:rPr lang="tr-TR" sz="1600" dirty="0" err="1"/>
              <a:t>only</a:t>
            </a:r>
            <a:r>
              <a:rPr lang="tr-TR" sz="1600" dirty="0"/>
              <a:t> </a:t>
            </a:r>
            <a:r>
              <a:rPr lang="tr-TR" sz="1600" dirty="0" err="1"/>
              <a:t>stress</a:t>
            </a:r>
            <a:r>
              <a:rPr lang="tr-TR" sz="1600" dirty="0"/>
              <a:t> </a:t>
            </a:r>
            <a:r>
              <a:rPr lang="tr-TR" sz="1600" dirty="0" err="1"/>
              <a:t>results</a:t>
            </a:r>
            <a:r>
              <a:rPr lang="tr-TR" sz="1600" dirty="0"/>
              <a:t>)</a:t>
            </a:r>
          </a:p>
          <a:p>
            <a:r>
              <a:rPr lang="en-US" sz="2000" dirty="0"/>
              <a:t>L</a:t>
            </a:r>
            <a:r>
              <a:rPr lang="tr-TR" sz="2000" dirty="0"/>
              <a:t>5</a:t>
            </a:r>
            <a:r>
              <a:rPr lang="en-US" sz="2000" dirty="0"/>
              <a:t> (</a:t>
            </a:r>
            <a:r>
              <a:rPr lang="en-US" sz="2000" dirty="0" err="1"/>
              <a:t>SUStained</a:t>
            </a:r>
            <a:r>
              <a:rPr lang="en-US" sz="2000" dirty="0"/>
              <a:t>) W+P1</a:t>
            </a:r>
            <a:r>
              <a:rPr lang="en-US" dirty="0"/>
              <a:t>	</a:t>
            </a:r>
            <a:r>
              <a:rPr lang="en-US" sz="1600" dirty="0"/>
              <a:t>Load experienced by the installation of piping caused by deadweight and max pressure</a:t>
            </a:r>
            <a:endParaRPr lang="en-US" sz="2000" dirty="0"/>
          </a:p>
          <a:p>
            <a:r>
              <a:rPr lang="en-US" sz="2000" dirty="0"/>
              <a:t>L6 (</a:t>
            </a:r>
            <a:r>
              <a:rPr lang="en-US" sz="2000" dirty="0" err="1"/>
              <a:t>EXPansion</a:t>
            </a:r>
            <a:r>
              <a:rPr lang="en-US" sz="2000" dirty="0"/>
              <a:t>) L6=L2-L</a:t>
            </a:r>
            <a:r>
              <a:rPr lang="tr-TR" sz="2000" dirty="0"/>
              <a:t>5</a:t>
            </a:r>
            <a:r>
              <a:rPr lang="en-US" dirty="0"/>
              <a:t>	</a:t>
            </a:r>
            <a:r>
              <a:rPr lang="tr-TR" sz="1600" dirty="0" err="1"/>
              <a:t>Effects</a:t>
            </a:r>
            <a:r>
              <a:rPr lang="tr-TR" sz="1600" dirty="0"/>
              <a:t> of </a:t>
            </a:r>
            <a:r>
              <a:rPr lang="tr-TR" sz="1600" dirty="0" err="1"/>
              <a:t>max</a:t>
            </a:r>
            <a:r>
              <a:rPr lang="tr-TR" sz="1600" dirty="0"/>
              <a:t> </a:t>
            </a:r>
            <a:r>
              <a:rPr lang="tr-TR" sz="1600" dirty="0" err="1"/>
              <a:t>temperature</a:t>
            </a:r>
            <a:endParaRPr lang="en-US" sz="2000" dirty="0"/>
          </a:p>
          <a:p>
            <a:r>
              <a:rPr lang="en-US" sz="2000" dirty="0"/>
              <a:t>L7 (</a:t>
            </a:r>
            <a:r>
              <a:rPr lang="en-US" sz="2000" dirty="0" err="1"/>
              <a:t>EXPansion</a:t>
            </a:r>
            <a:r>
              <a:rPr lang="en-US" sz="2000" dirty="0"/>
              <a:t>) L7=L3-L5</a:t>
            </a:r>
            <a:r>
              <a:rPr lang="en-US" dirty="0"/>
              <a:t>	</a:t>
            </a:r>
            <a:r>
              <a:rPr lang="tr-TR" sz="1600" dirty="0" err="1"/>
              <a:t>Effects</a:t>
            </a:r>
            <a:r>
              <a:rPr lang="tr-TR" sz="1600" dirty="0"/>
              <a:t> of </a:t>
            </a:r>
            <a:r>
              <a:rPr lang="tr-TR" sz="1600" dirty="0" err="1"/>
              <a:t>min</a:t>
            </a:r>
            <a:r>
              <a:rPr lang="tr-TR" sz="1600" dirty="0"/>
              <a:t> </a:t>
            </a:r>
            <a:r>
              <a:rPr lang="tr-TR" sz="1600" dirty="0" err="1"/>
              <a:t>temperature</a:t>
            </a:r>
            <a:endParaRPr lang="en-US" sz="2000" dirty="0"/>
          </a:p>
          <a:p>
            <a:r>
              <a:rPr lang="en-US" sz="2000" dirty="0"/>
              <a:t>L8 (</a:t>
            </a:r>
            <a:r>
              <a:rPr lang="en-US" sz="2000" dirty="0" err="1"/>
              <a:t>EXPansion</a:t>
            </a:r>
            <a:r>
              <a:rPr lang="en-US" sz="2000" dirty="0"/>
              <a:t>) L8=L2-L3</a:t>
            </a:r>
            <a:r>
              <a:rPr lang="en-US" dirty="0"/>
              <a:t>	</a:t>
            </a:r>
            <a:r>
              <a:rPr lang="en-US" sz="1600" dirty="0"/>
              <a:t>Cold to Hot expansion case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full</a:t>
            </a:r>
            <a:r>
              <a:rPr lang="tr-TR" sz="1600" dirty="0"/>
              <a:t> </a:t>
            </a:r>
            <a:r>
              <a:rPr lang="tr-TR" sz="1600" dirty="0" err="1"/>
              <a:t>expansion</a:t>
            </a:r>
            <a:r>
              <a:rPr lang="tr-TR" sz="1600" dirty="0"/>
              <a:t> </a:t>
            </a:r>
            <a:r>
              <a:rPr lang="tr-TR" sz="1600" dirty="0" err="1"/>
              <a:t>stress</a:t>
            </a:r>
            <a:r>
              <a:rPr lang="tr-TR" sz="1600" dirty="0"/>
              <a:t> </a:t>
            </a:r>
            <a:r>
              <a:rPr lang="tr-TR" sz="1600" dirty="0" err="1"/>
              <a:t>range</a:t>
            </a:r>
            <a:r>
              <a:rPr lang="tr-TR" sz="1600" dirty="0"/>
              <a:t>, </a:t>
            </a:r>
            <a:r>
              <a:rPr lang="tr-TR" sz="1600" dirty="0" err="1"/>
              <a:t>generally</a:t>
            </a:r>
            <a:r>
              <a:rPr lang="tr-TR" sz="1600" dirty="0"/>
              <a:t> </a:t>
            </a:r>
            <a:r>
              <a:rPr lang="tr-TR" sz="1600" dirty="0" err="1"/>
              <a:t>worst</a:t>
            </a:r>
            <a:r>
              <a:rPr lang="tr-TR" sz="1600" dirty="0"/>
              <a:t> </a:t>
            </a:r>
            <a:r>
              <a:rPr lang="tr-TR" sz="1600" dirty="0" err="1"/>
              <a:t>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Results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7C45-15E3-45EF-B918-C1D1336321AF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7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8FD0A3-C059-48C0-A698-24F4E3135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550" y="1300173"/>
            <a:ext cx="1807702" cy="2141162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A25F1CD-A4A7-44E7-BF66-C9AC77E98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79131"/>
              </p:ext>
            </p:extLst>
          </p:nvPr>
        </p:nvGraphicFramePr>
        <p:xfrm>
          <a:off x="1164254" y="3841340"/>
          <a:ext cx="9537960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490">
                  <a:extLst>
                    <a:ext uri="{9D8B030D-6E8A-4147-A177-3AD203B41FA5}">
                      <a16:colId xmlns:a16="http://schemas.microsoft.com/office/drawing/2014/main" val="634089055"/>
                    </a:ext>
                  </a:extLst>
                </a:gridCol>
                <a:gridCol w="2105607">
                  <a:extLst>
                    <a:ext uri="{9D8B030D-6E8A-4147-A177-3AD203B41FA5}">
                      <a16:colId xmlns:a16="http://schemas.microsoft.com/office/drawing/2014/main" val="3629170610"/>
                    </a:ext>
                  </a:extLst>
                </a:gridCol>
                <a:gridCol w="2397968">
                  <a:extLst>
                    <a:ext uri="{9D8B030D-6E8A-4147-A177-3AD203B41FA5}">
                      <a16:colId xmlns:a16="http://schemas.microsoft.com/office/drawing/2014/main" val="270393230"/>
                    </a:ext>
                  </a:extLst>
                </a:gridCol>
                <a:gridCol w="2649895">
                  <a:extLst>
                    <a:ext uri="{9D8B030D-6E8A-4147-A177-3AD203B41FA5}">
                      <a16:colId xmlns:a16="http://schemas.microsoft.com/office/drawing/2014/main" val="2280177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1" dirty="0" err="1"/>
                        <a:t>Comparison</a:t>
                      </a:r>
                      <a:r>
                        <a:rPr lang="tr-TR" b="1" dirty="0"/>
                        <a:t> </a:t>
                      </a:r>
                      <a:r>
                        <a:rPr lang="tr-TR" b="1" dirty="0" err="1"/>
                        <a:t>for</a:t>
                      </a:r>
                      <a:r>
                        <a:rPr lang="tr-TR" b="1" dirty="0"/>
                        <a:t> </a:t>
                      </a:r>
                      <a:r>
                        <a:rPr lang="tr-TR" b="1" dirty="0" err="1"/>
                        <a:t>Loadcase</a:t>
                      </a:r>
                      <a:r>
                        <a:rPr lang="tr-TR" b="1" dirty="0"/>
                        <a:t> 08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err="1"/>
                        <a:t>Allowable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As of .</a:t>
                      </a:r>
                      <a:r>
                        <a:rPr lang="tr-TR" b="0" dirty="0" err="1"/>
                        <a:t>dwg</a:t>
                      </a:r>
                      <a:r>
                        <a:rPr lang="tr-TR" b="0" dirty="0"/>
                        <a:t> 1212-C (</a:t>
                      </a:r>
                      <a:r>
                        <a:rPr lang="tr-TR" b="0" dirty="0" err="1"/>
                        <a:t>Original</a:t>
                      </a:r>
                      <a:r>
                        <a:rPr lang="tr-TR" b="0" dirty="0"/>
                        <a:t> Design)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err="1"/>
                        <a:t>Recommended</a:t>
                      </a:r>
                      <a:r>
                        <a:rPr lang="tr-TR" b="0" dirty="0"/>
                        <a:t> Design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741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0" dirty="0" err="1"/>
                        <a:t>Max</a:t>
                      </a:r>
                      <a:r>
                        <a:rPr lang="tr-TR" b="0" dirty="0"/>
                        <a:t> </a:t>
                      </a:r>
                      <a:r>
                        <a:rPr lang="tr-TR" b="0" dirty="0" err="1"/>
                        <a:t>Stress</a:t>
                      </a:r>
                      <a:r>
                        <a:rPr lang="tr-TR" b="0" dirty="0"/>
                        <a:t> (</a:t>
                      </a:r>
                      <a:r>
                        <a:rPr lang="tr-TR" b="0" dirty="0" err="1"/>
                        <a:t>MPa</a:t>
                      </a:r>
                      <a:r>
                        <a:rPr lang="tr-TR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280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6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0" dirty="0" err="1"/>
                        <a:t>Max</a:t>
                      </a:r>
                      <a:r>
                        <a:rPr lang="tr-TR" b="0" dirty="0"/>
                        <a:t> </a:t>
                      </a:r>
                      <a:r>
                        <a:rPr lang="tr-TR" b="0" dirty="0" err="1"/>
                        <a:t>dX</a:t>
                      </a:r>
                      <a:r>
                        <a:rPr lang="tr-TR" b="0" dirty="0"/>
                        <a:t> (mm)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-40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710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err="1"/>
                        <a:t>Max</a:t>
                      </a:r>
                      <a:r>
                        <a:rPr lang="tr-TR" b="0" dirty="0"/>
                        <a:t> </a:t>
                      </a:r>
                      <a:r>
                        <a:rPr lang="tr-TR" b="0" dirty="0" err="1"/>
                        <a:t>dY</a:t>
                      </a:r>
                      <a:r>
                        <a:rPr lang="tr-TR" b="0" dirty="0"/>
                        <a:t> (mm)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-14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8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err="1"/>
                        <a:t>Max</a:t>
                      </a:r>
                      <a:r>
                        <a:rPr lang="tr-TR" b="0" dirty="0"/>
                        <a:t> </a:t>
                      </a:r>
                      <a:r>
                        <a:rPr lang="tr-TR" b="0" dirty="0" err="1"/>
                        <a:t>dZ</a:t>
                      </a:r>
                      <a:r>
                        <a:rPr lang="tr-TR" b="0" dirty="0"/>
                        <a:t> (mm)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266846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39A5D6-FD27-44E9-BE73-D8BC65CBC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117"/>
            <a:ext cx="4097694" cy="2487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900" dirty="0" err="1"/>
              <a:t>After</a:t>
            </a:r>
            <a:r>
              <a:rPr lang="tr-TR" sz="1900" dirty="0"/>
              <a:t> </a:t>
            </a:r>
            <a:r>
              <a:rPr lang="tr-TR" sz="1900" dirty="0" err="1"/>
              <a:t>the</a:t>
            </a:r>
            <a:r>
              <a:rPr lang="tr-TR" sz="1900" dirty="0"/>
              <a:t> </a:t>
            </a:r>
            <a:r>
              <a:rPr lang="tr-TR" sz="1900" dirty="0" err="1"/>
              <a:t>analysis</a:t>
            </a:r>
            <a:r>
              <a:rPr lang="tr-TR" sz="1900" dirty="0"/>
              <a:t> of </a:t>
            </a:r>
            <a:r>
              <a:rPr lang="tr-TR" sz="1900" dirty="0" err="1"/>
              <a:t>the</a:t>
            </a:r>
            <a:r>
              <a:rPr lang="tr-TR" sz="1900" dirty="0"/>
              <a:t> model, it is </a:t>
            </a:r>
            <a:r>
              <a:rPr lang="tr-TR" sz="1900" dirty="0" err="1"/>
              <a:t>observed</a:t>
            </a:r>
            <a:r>
              <a:rPr lang="tr-TR" sz="1900" dirty="0"/>
              <a:t> </a:t>
            </a:r>
            <a:r>
              <a:rPr lang="tr-TR" sz="1900" dirty="0" err="1"/>
              <a:t>that</a:t>
            </a:r>
            <a:r>
              <a:rPr lang="tr-TR" sz="1900" dirty="0"/>
              <a:t> 6 of 8 </a:t>
            </a:r>
            <a:r>
              <a:rPr lang="tr-TR" sz="1900" dirty="0" err="1"/>
              <a:t>loadcases</a:t>
            </a:r>
            <a:r>
              <a:rPr lang="tr-TR" sz="1900" dirty="0"/>
              <a:t> </a:t>
            </a:r>
            <a:r>
              <a:rPr lang="tr-TR" sz="1900" dirty="0" err="1"/>
              <a:t>have</a:t>
            </a:r>
            <a:r>
              <a:rPr lang="tr-TR" sz="1900" dirty="0"/>
              <a:t> </a:t>
            </a:r>
            <a:r>
              <a:rPr lang="tr-TR" sz="1900" dirty="0" err="1"/>
              <a:t>overstress</a:t>
            </a:r>
            <a:r>
              <a:rPr lang="tr-TR" sz="1900" dirty="0"/>
              <a:t> on </a:t>
            </a:r>
            <a:r>
              <a:rPr lang="tr-TR" sz="1900" dirty="0" err="1"/>
              <a:t>some</a:t>
            </a:r>
            <a:r>
              <a:rPr lang="tr-TR" sz="1900" dirty="0"/>
              <a:t> </a:t>
            </a:r>
            <a:r>
              <a:rPr lang="tr-TR" sz="1900" dirty="0" err="1"/>
              <a:t>parts</a:t>
            </a:r>
            <a:r>
              <a:rPr lang="tr-TR" sz="1900" dirty="0"/>
              <a:t> of </a:t>
            </a:r>
            <a:r>
              <a:rPr lang="tr-TR" sz="1900" dirty="0" err="1"/>
              <a:t>the</a:t>
            </a:r>
            <a:r>
              <a:rPr lang="tr-TR" sz="1900" dirty="0"/>
              <a:t> </a:t>
            </a:r>
            <a:r>
              <a:rPr lang="tr-TR" sz="1900" dirty="0" err="1"/>
              <a:t>lines</a:t>
            </a:r>
            <a:r>
              <a:rPr lang="tr-TR" sz="1900" dirty="0"/>
              <a:t> as </a:t>
            </a:r>
            <a:r>
              <a:rPr lang="tr-TR" sz="1900" dirty="0" err="1"/>
              <a:t>per</a:t>
            </a:r>
            <a:r>
              <a:rPr lang="tr-TR" sz="1900" dirty="0"/>
              <a:t> ASME B31.3. </a:t>
            </a:r>
          </a:p>
          <a:p>
            <a:pPr marL="0" indent="0">
              <a:buNone/>
            </a:pPr>
            <a:r>
              <a:rPr lang="tr-TR" sz="1900" dirty="0" err="1"/>
              <a:t>All</a:t>
            </a:r>
            <a:r>
              <a:rPr lang="tr-TR" sz="1900" dirty="0"/>
              <a:t> </a:t>
            </a:r>
            <a:r>
              <a:rPr lang="tr-TR" sz="1900" dirty="0" err="1"/>
              <a:t>these</a:t>
            </a:r>
            <a:r>
              <a:rPr lang="tr-TR" sz="1900" dirty="0"/>
              <a:t> </a:t>
            </a:r>
            <a:r>
              <a:rPr lang="tr-TR" sz="1900" dirty="0" err="1"/>
              <a:t>overstress</a:t>
            </a:r>
            <a:r>
              <a:rPr lang="tr-TR" sz="1900" dirty="0"/>
              <a:t> </a:t>
            </a:r>
            <a:r>
              <a:rPr lang="tr-TR" sz="1900" dirty="0" err="1"/>
              <a:t>problems</a:t>
            </a:r>
            <a:r>
              <a:rPr lang="tr-TR" sz="1900" dirty="0"/>
              <a:t> </a:t>
            </a:r>
            <a:r>
              <a:rPr lang="tr-TR" sz="1900" dirty="0" err="1"/>
              <a:t>are</a:t>
            </a:r>
            <a:r>
              <a:rPr lang="tr-TR" sz="1900" dirty="0"/>
              <a:t> </a:t>
            </a:r>
            <a:r>
              <a:rPr lang="tr-TR" sz="1900" dirty="0" err="1"/>
              <a:t>resolved</a:t>
            </a:r>
            <a:r>
              <a:rPr lang="tr-TR" sz="1900" dirty="0"/>
              <a:t> </a:t>
            </a:r>
            <a:r>
              <a:rPr lang="tr-TR" sz="1900" dirty="0" err="1"/>
              <a:t>with</a:t>
            </a:r>
            <a:r>
              <a:rPr lang="tr-TR" sz="1900" dirty="0"/>
              <a:t> </a:t>
            </a:r>
            <a:r>
              <a:rPr lang="tr-TR" sz="1900" dirty="0" err="1"/>
              <a:t>below</a:t>
            </a:r>
            <a:r>
              <a:rPr lang="tr-TR" sz="1900" dirty="0"/>
              <a:t> </a:t>
            </a:r>
            <a:r>
              <a:rPr lang="tr-TR" sz="1900" dirty="0" err="1"/>
              <a:t>recommendations</a:t>
            </a:r>
            <a:r>
              <a:rPr lang="tr-TR" sz="1900" dirty="0"/>
              <a:t> </a:t>
            </a:r>
            <a:r>
              <a:rPr lang="tr-TR" sz="1900" dirty="0" err="1"/>
              <a:t>and</a:t>
            </a:r>
            <a:r>
              <a:rPr lang="tr-TR" sz="1900" dirty="0"/>
              <a:t> </a:t>
            </a:r>
            <a:r>
              <a:rPr lang="tr-TR" sz="1900" dirty="0" err="1"/>
              <a:t>the</a:t>
            </a:r>
            <a:r>
              <a:rPr lang="tr-TR" sz="1900" dirty="0"/>
              <a:t> </a:t>
            </a:r>
            <a:r>
              <a:rPr lang="tr-TR" sz="1900" dirty="0" err="1"/>
              <a:t>solution</a:t>
            </a:r>
            <a:r>
              <a:rPr lang="tr-TR" sz="1900" dirty="0"/>
              <a:t> </a:t>
            </a:r>
            <a:r>
              <a:rPr lang="tr-TR" sz="1900" dirty="0" err="1"/>
              <a:t>reach</a:t>
            </a:r>
            <a:r>
              <a:rPr lang="tr-TR" sz="1900" dirty="0"/>
              <a:t> </a:t>
            </a:r>
            <a:r>
              <a:rPr lang="tr-TR" sz="1900" dirty="0" err="1"/>
              <a:t>to</a:t>
            </a:r>
            <a:r>
              <a:rPr lang="tr-TR" sz="1900" dirty="0"/>
              <a:t> a </a:t>
            </a:r>
            <a:r>
              <a:rPr lang="tr-TR" sz="1900" dirty="0" err="1"/>
              <a:t>design</a:t>
            </a:r>
            <a:r>
              <a:rPr lang="tr-TR" sz="1900" dirty="0"/>
              <a:t> </a:t>
            </a:r>
            <a:r>
              <a:rPr lang="tr-TR" sz="1900" dirty="0" err="1"/>
              <a:t>without</a:t>
            </a:r>
            <a:r>
              <a:rPr lang="tr-TR" sz="1900" dirty="0"/>
              <a:t> </a:t>
            </a:r>
            <a:r>
              <a:rPr lang="tr-TR" sz="1900" dirty="0" err="1"/>
              <a:t>overstress</a:t>
            </a:r>
            <a:r>
              <a:rPr lang="tr-TR" sz="1900" dirty="0"/>
              <a:t>. </a:t>
            </a:r>
            <a:endParaRPr lang="en-US" sz="19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005CCF2-8430-4942-88CA-36174F5BF770}"/>
              </a:ext>
            </a:extLst>
          </p:cNvPr>
          <p:cNvSpPr/>
          <p:nvPr/>
        </p:nvSpPr>
        <p:spPr>
          <a:xfrm>
            <a:off x="7959013" y="2108718"/>
            <a:ext cx="270588" cy="262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E0B0A-AEC7-4D1D-9F40-4441A0AEE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327" y="1291738"/>
            <a:ext cx="1807702" cy="21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4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Recommendations</a:t>
            </a:r>
            <a:r>
              <a:rPr lang="tr-TR" b="1" dirty="0"/>
              <a:t> 1 – </a:t>
            </a:r>
            <a:r>
              <a:rPr lang="tr-TR" b="1" dirty="0" err="1"/>
              <a:t>Upstream</a:t>
            </a:r>
            <a:r>
              <a:rPr lang="tr-TR" b="1" dirty="0"/>
              <a:t> </a:t>
            </a:r>
            <a:r>
              <a:rPr lang="tr-TR" b="1" dirty="0" err="1"/>
              <a:t>Valve</a:t>
            </a:r>
            <a:r>
              <a:rPr lang="tr-TR" b="1" dirty="0"/>
              <a:t> of M01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7C45-15E3-45EF-B918-C1D1336321AF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5ED35A9-D9F4-4291-A1DD-0B9AA2E497D6}" type="slidenum">
              <a:rPr lang="en-GB" smtClean="0"/>
              <a:t>8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A1864A-1C64-444B-8637-A8881461B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2451"/>
            <a:ext cx="10256521" cy="85425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tr-TR" sz="1600" dirty="0" err="1"/>
              <a:t>The</a:t>
            </a:r>
            <a:r>
              <a:rPr lang="tr-TR" sz="1600" dirty="0"/>
              <a:t> 10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tr-TR" sz="1600" dirty="0"/>
              <a:t> </a:t>
            </a:r>
            <a:r>
              <a:rPr lang="tr-TR" sz="1600" dirty="0" err="1"/>
              <a:t>gate</a:t>
            </a:r>
            <a:r>
              <a:rPr lang="tr-TR" sz="1600" dirty="0"/>
              <a:t> </a:t>
            </a:r>
            <a:r>
              <a:rPr lang="tr-TR" sz="1600" dirty="0" err="1"/>
              <a:t>valve</a:t>
            </a:r>
            <a:r>
              <a:rPr lang="tr-TR" sz="1600" dirty="0"/>
              <a:t> on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upstream</a:t>
            </a:r>
            <a:r>
              <a:rPr lang="tr-TR" sz="1600" dirty="0"/>
              <a:t> </a:t>
            </a:r>
            <a:r>
              <a:rPr lang="tr-TR" sz="1600" dirty="0" err="1"/>
              <a:t>side</a:t>
            </a:r>
            <a:r>
              <a:rPr lang="tr-TR" sz="1600" dirty="0"/>
              <a:t> of M01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relocated</a:t>
            </a:r>
            <a:r>
              <a:rPr lang="tr-TR" sz="1600" dirty="0"/>
              <a:t> </a:t>
            </a:r>
            <a:r>
              <a:rPr lang="tr-TR" sz="1600" dirty="0" err="1"/>
              <a:t>just</a:t>
            </a:r>
            <a:r>
              <a:rPr lang="tr-TR" sz="1600" dirty="0"/>
              <a:t> </a:t>
            </a:r>
            <a:r>
              <a:rPr lang="tr-TR" sz="1600" dirty="0" err="1"/>
              <a:t>over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support</a:t>
            </a:r>
            <a:r>
              <a:rPr lang="tr-TR" sz="1600" dirty="0"/>
              <a:t> </a:t>
            </a:r>
            <a:r>
              <a:rPr lang="tr-TR" sz="1600" dirty="0" err="1"/>
              <a:t>or</a:t>
            </a:r>
            <a:r>
              <a:rPr lang="tr-TR" sz="1600" dirty="0"/>
              <a:t> </a:t>
            </a:r>
            <a:r>
              <a:rPr lang="tr-TR" sz="1600" dirty="0" err="1"/>
              <a:t>land</a:t>
            </a:r>
            <a:r>
              <a:rPr lang="tr-TR" sz="1600" dirty="0"/>
              <a:t> </a:t>
            </a:r>
            <a:r>
              <a:rPr lang="tr-TR" sz="1600" dirty="0" err="1"/>
              <a:t>side</a:t>
            </a:r>
            <a:r>
              <a:rPr lang="tr-TR" sz="1600" dirty="0"/>
              <a:t> of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line</a:t>
            </a:r>
            <a:r>
              <a:rPr lang="tr-TR" sz="1600" dirty="0"/>
              <a:t>.</a:t>
            </a:r>
          </a:p>
          <a:p>
            <a:pPr marL="342900" indent="-342900">
              <a:buAutoNum type="arabicPeriod"/>
            </a:pP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fix</a:t>
            </a:r>
            <a:r>
              <a:rPr lang="tr-TR" sz="1600" dirty="0"/>
              <a:t> </a:t>
            </a:r>
            <a:r>
              <a:rPr lang="tr-TR" sz="1600" dirty="0" err="1"/>
              <a:t>support</a:t>
            </a:r>
            <a:r>
              <a:rPr lang="tr-TR" sz="1600" dirty="0"/>
              <a:t> </a:t>
            </a:r>
            <a:r>
              <a:rPr lang="tr-TR" sz="1600" dirty="0" err="1"/>
              <a:t>before</a:t>
            </a:r>
            <a:r>
              <a:rPr lang="tr-TR" sz="1600" dirty="0"/>
              <a:t> monitör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replaced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loose</a:t>
            </a:r>
            <a:r>
              <a:rPr lang="tr-TR" sz="1600" dirty="0"/>
              <a:t> </a:t>
            </a:r>
            <a:r>
              <a:rPr lang="tr-TR" sz="1600" dirty="0" err="1"/>
              <a:t>support</a:t>
            </a:r>
            <a:r>
              <a:rPr lang="tr-TR" sz="1600" dirty="0"/>
              <a:t> (Y+).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4F29C6-A883-4502-88BF-1818B05EF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58" y="2373916"/>
            <a:ext cx="4390830" cy="2713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23D72-ADCD-4D16-ABE5-FBFA214A3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904" y="2334406"/>
            <a:ext cx="4319696" cy="275332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ACB8E06-CFA2-4697-9C00-6F71328D4ED7}"/>
              </a:ext>
            </a:extLst>
          </p:cNvPr>
          <p:cNvSpPr/>
          <p:nvPr/>
        </p:nvSpPr>
        <p:spPr>
          <a:xfrm>
            <a:off x="3581399" y="2981960"/>
            <a:ext cx="970281" cy="848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050032-8199-4274-A245-79B73DC0AE45}"/>
              </a:ext>
            </a:extLst>
          </p:cNvPr>
          <p:cNvSpPr txBox="1">
            <a:spLocks/>
          </p:cNvSpPr>
          <p:nvPr/>
        </p:nvSpPr>
        <p:spPr>
          <a:xfrm>
            <a:off x="967739" y="5453284"/>
            <a:ext cx="10386061" cy="771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i="1" dirty="0" err="1"/>
              <a:t>The</a:t>
            </a:r>
            <a:r>
              <a:rPr lang="tr-TR" sz="1600" i="1" dirty="0"/>
              <a:t> </a:t>
            </a:r>
            <a:r>
              <a:rPr lang="tr-TR" sz="1600" i="1" dirty="0" err="1"/>
              <a:t>valve</a:t>
            </a:r>
            <a:r>
              <a:rPr lang="tr-TR" sz="1600" i="1" dirty="0"/>
              <a:t> in </a:t>
            </a:r>
            <a:r>
              <a:rPr lang="tr-TR" sz="1600" i="1" dirty="0" err="1"/>
              <a:t>place</a:t>
            </a:r>
            <a:r>
              <a:rPr lang="tr-TR" sz="1600" i="1" dirty="0"/>
              <a:t> has a total </a:t>
            </a:r>
            <a:r>
              <a:rPr lang="tr-TR" sz="1600" i="1" dirty="0" err="1"/>
              <a:t>weight</a:t>
            </a:r>
            <a:r>
              <a:rPr lang="tr-TR" sz="1600" i="1" dirty="0"/>
              <a:t> of 256 </a:t>
            </a:r>
            <a:r>
              <a:rPr lang="tr-TR" sz="1600" i="1" dirty="0" err="1"/>
              <a:t>kgf</a:t>
            </a:r>
            <a:r>
              <a:rPr lang="tr-TR" sz="1600" i="1" dirty="0"/>
              <a:t> </a:t>
            </a:r>
            <a:r>
              <a:rPr lang="tr-TR" sz="1600" i="1" dirty="0" err="1"/>
              <a:t>with</a:t>
            </a:r>
            <a:r>
              <a:rPr lang="tr-TR" sz="1600" i="1" dirty="0"/>
              <a:t> </a:t>
            </a:r>
            <a:r>
              <a:rPr lang="tr-TR" sz="1600" i="1" dirty="0" err="1"/>
              <a:t>flanges</a:t>
            </a:r>
            <a:r>
              <a:rPr lang="tr-TR" sz="1600" i="1" dirty="0"/>
              <a:t> </a:t>
            </a:r>
            <a:r>
              <a:rPr lang="tr-TR" sz="1600" i="1" dirty="0" err="1"/>
              <a:t>and</a:t>
            </a:r>
            <a:r>
              <a:rPr lang="tr-TR" sz="1600" i="1" dirty="0"/>
              <a:t> </a:t>
            </a:r>
            <a:r>
              <a:rPr lang="tr-TR" sz="1600" i="1" dirty="0" err="1"/>
              <a:t>creates</a:t>
            </a:r>
            <a:r>
              <a:rPr lang="tr-TR" sz="1600" i="1" dirty="0"/>
              <a:t> </a:t>
            </a:r>
            <a:r>
              <a:rPr lang="tr-TR" sz="1600" i="1" dirty="0" err="1"/>
              <a:t>overstress</a:t>
            </a:r>
            <a:r>
              <a:rPr lang="tr-TR" sz="1600" i="1" dirty="0"/>
              <a:t> </a:t>
            </a:r>
            <a:r>
              <a:rPr lang="tr-TR" sz="1600" i="1" dirty="0" err="1"/>
              <a:t>for</a:t>
            </a:r>
            <a:r>
              <a:rPr lang="tr-TR" sz="1600" i="1" dirty="0"/>
              <a:t> </a:t>
            </a:r>
            <a:r>
              <a:rPr lang="tr-TR" sz="1600" i="1" dirty="0" err="1"/>
              <a:t>the</a:t>
            </a:r>
            <a:r>
              <a:rPr lang="tr-TR" sz="1600" i="1" dirty="0"/>
              <a:t> </a:t>
            </a:r>
            <a:r>
              <a:rPr lang="tr-TR" sz="1600" i="1" dirty="0" err="1"/>
              <a:t>tees</a:t>
            </a:r>
            <a:r>
              <a:rPr lang="tr-TR" sz="1600" i="1" dirty="0"/>
              <a:t> in </a:t>
            </a:r>
            <a:r>
              <a:rPr lang="tr-TR" sz="1600" i="1" dirty="0" err="1"/>
              <a:t>downstream</a:t>
            </a:r>
            <a:r>
              <a:rPr lang="tr-TR" sz="1600" i="1" dirty="0"/>
              <a:t>. </a:t>
            </a:r>
          </a:p>
          <a:p>
            <a:r>
              <a:rPr lang="tr-TR" sz="1600" i="1" dirty="0" err="1"/>
              <a:t>Above</a:t>
            </a:r>
            <a:r>
              <a:rPr lang="tr-TR" sz="1600" i="1" dirty="0"/>
              <a:t> </a:t>
            </a:r>
            <a:r>
              <a:rPr lang="tr-TR" sz="1600" i="1" dirty="0" err="1"/>
              <a:t>and</a:t>
            </a:r>
            <a:r>
              <a:rPr lang="tr-TR" sz="1600" i="1" dirty="0"/>
              <a:t> </a:t>
            </a:r>
            <a:r>
              <a:rPr lang="tr-TR" sz="1600" i="1" dirty="0" err="1"/>
              <a:t>all</a:t>
            </a:r>
            <a:r>
              <a:rPr lang="tr-TR" sz="1600" i="1" dirty="0"/>
              <a:t> </a:t>
            </a:r>
            <a:r>
              <a:rPr lang="tr-TR" sz="1600" i="1" dirty="0" err="1"/>
              <a:t>deflections</a:t>
            </a:r>
            <a:r>
              <a:rPr lang="tr-TR" sz="1600" i="1" dirty="0"/>
              <a:t> in </a:t>
            </a:r>
            <a:r>
              <a:rPr lang="tr-TR" sz="1600" i="1" dirty="0" err="1"/>
              <a:t>this</a:t>
            </a:r>
            <a:r>
              <a:rPr lang="tr-TR" sz="1600" i="1" dirty="0"/>
              <a:t> </a:t>
            </a:r>
            <a:r>
              <a:rPr lang="tr-TR" sz="1600" i="1" dirty="0" err="1"/>
              <a:t>presentation</a:t>
            </a:r>
            <a:r>
              <a:rPr lang="tr-TR" sz="1600" i="1" dirty="0"/>
              <a:t> </a:t>
            </a:r>
            <a:r>
              <a:rPr lang="tr-TR" sz="1600" i="1" dirty="0" err="1"/>
              <a:t>are</a:t>
            </a:r>
            <a:r>
              <a:rPr lang="tr-TR" sz="1600" i="1" dirty="0"/>
              <a:t> </a:t>
            </a:r>
            <a:r>
              <a:rPr lang="tr-TR" sz="1600" i="1" dirty="0" err="1"/>
              <a:t>shown</a:t>
            </a:r>
            <a:r>
              <a:rPr lang="tr-TR" sz="1600" i="1" dirty="0"/>
              <a:t> in </a:t>
            </a:r>
            <a:r>
              <a:rPr lang="tr-TR" sz="1600" i="1" dirty="0" err="1"/>
              <a:t>brown</a:t>
            </a:r>
            <a:r>
              <a:rPr lang="tr-TR" sz="1600" i="1" dirty="0"/>
              <a:t> </a:t>
            </a:r>
            <a:r>
              <a:rPr lang="tr-TR" sz="1600" i="1" dirty="0" err="1"/>
              <a:t>and</a:t>
            </a:r>
            <a:r>
              <a:rPr lang="tr-TR" sz="1600" i="1" dirty="0"/>
              <a:t> </a:t>
            </a:r>
            <a:r>
              <a:rPr lang="tr-TR" sz="1600" i="1" dirty="0" err="1"/>
              <a:t>with</a:t>
            </a:r>
            <a:r>
              <a:rPr lang="tr-TR" sz="1600" i="1" dirty="0"/>
              <a:t> </a:t>
            </a:r>
            <a:r>
              <a:rPr lang="tr-TR" sz="1600" i="1" dirty="0" err="1"/>
              <a:t>exaggeration</a:t>
            </a:r>
            <a:r>
              <a:rPr lang="tr-TR" sz="1600" i="1" dirty="0"/>
              <a:t> </a:t>
            </a:r>
            <a:r>
              <a:rPr lang="tr-TR" sz="1600" i="1" dirty="0" err="1"/>
              <a:t>factor</a:t>
            </a:r>
            <a:r>
              <a:rPr lang="tr-TR" sz="1600" i="1" dirty="0"/>
              <a:t> of 20 (</a:t>
            </a:r>
            <a:r>
              <a:rPr lang="tr-TR" sz="1600" i="1" dirty="0" err="1"/>
              <a:t>namely</a:t>
            </a:r>
            <a:r>
              <a:rPr lang="tr-TR" sz="1600" i="1" dirty="0"/>
              <a:t> 20 </a:t>
            </a:r>
            <a:r>
              <a:rPr lang="tr-TR" sz="1600" i="1" dirty="0" err="1"/>
              <a:t>times</a:t>
            </a:r>
            <a:r>
              <a:rPr lang="tr-TR" sz="1600" i="1" dirty="0"/>
              <a:t> </a:t>
            </a:r>
            <a:r>
              <a:rPr lang="tr-TR" sz="1600" i="1" dirty="0" err="1"/>
              <a:t>higher</a:t>
            </a:r>
            <a:r>
              <a:rPr lang="tr-TR" sz="1600" i="1" dirty="0"/>
              <a:t>).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379A61-7EBD-4D94-819F-4FE12BF48722}"/>
              </a:ext>
            </a:extLst>
          </p:cNvPr>
          <p:cNvSpPr/>
          <p:nvPr/>
        </p:nvSpPr>
        <p:spPr>
          <a:xfrm>
            <a:off x="1197291" y="3694780"/>
            <a:ext cx="450218" cy="367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7D1CCCF-220D-4998-9FAF-A2F682232349}"/>
              </a:ext>
            </a:extLst>
          </p:cNvPr>
          <p:cNvSpPr/>
          <p:nvPr/>
        </p:nvSpPr>
        <p:spPr>
          <a:xfrm>
            <a:off x="5778252" y="3496417"/>
            <a:ext cx="401216" cy="29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Recommendations</a:t>
            </a:r>
            <a:r>
              <a:rPr lang="tr-TR" b="1" dirty="0"/>
              <a:t> 2 – </a:t>
            </a:r>
            <a:r>
              <a:rPr lang="tr-TR" b="1" dirty="0" err="1"/>
              <a:t>Monitor</a:t>
            </a:r>
            <a:r>
              <a:rPr lang="tr-TR" b="1" dirty="0"/>
              <a:t> M02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7C45-15E3-45EF-B918-C1D1336321AF}" type="datetime1">
              <a:rPr lang="en-GB" smtClean="0"/>
              <a:t>12/01/2024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5ED35A9-D9F4-4291-A1DD-0B9AA2E497D6}" type="slidenum">
              <a:rPr lang="en-GB" smtClean="0"/>
              <a:t>9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A1864A-1C64-444B-8637-A8881461B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2451"/>
            <a:ext cx="10382251" cy="115594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tr-TR" sz="1600" dirty="0" err="1"/>
              <a:t>Branch</a:t>
            </a:r>
            <a:r>
              <a:rPr lang="tr-TR" sz="1600" dirty="0"/>
              <a:t> on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northern</a:t>
            </a:r>
            <a:r>
              <a:rPr lang="tr-TR" sz="1600" dirty="0"/>
              <a:t> </a:t>
            </a:r>
            <a:r>
              <a:rPr lang="tr-TR" sz="1600" dirty="0" err="1"/>
              <a:t>header</a:t>
            </a:r>
            <a:r>
              <a:rPr lang="tr-TR" sz="1600" dirty="0"/>
              <a:t> </a:t>
            </a:r>
            <a:r>
              <a:rPr lang="tr-TR" sz="1600" dirty="0" err="1"/>
              <a:t>line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revised</a:t>
            </a:r>
            <a:r>
              <a:rPr lang="tr-TR" sz="1600" dirty="0"/>
              <a:t> </a:t>
            </a:r>
            <a:r>
              <a:rPr lang="tr-TR" sz="1600" dirty="0" err="1"/>
              <a:t>including</a:t>
            </a:r>
            <a:r>
              <a:rPr lang="tr-TR" sz="1600" dirty="0"/>
              <a:t> </a:t>
            </a:r>
            <a:r>
              <a:rPr lang="tr-TR" sz="1600" dirty="0" err="1"/>
              <a:t>additional</a:t>
            </a:r>
            <a:r>
              <a:rPr lang="tr-TR" sz="1600" dirty="0"/>
              <a:t> </a:t>
            </a:r>
            <a:r>
              <a:rPr lang="tr-TR" sz="1600" dirty="0" err="1"/>
              <a:t>elbow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increase</a:t>
            </a:r>
            <a:r>
              <a:rPr lang="tr-TR" sz="1600" dirty="0"/>
              <a:t> </a:t>
            </a:r>
            <a:r>
              <a:rPr lang="tr-TR" sz="1600" dirty="0" err="1"/>
              <a:t>flexibility</a:t>
            </a:r>
            <a:r>
              <a:rPr lang="tr-TR" sz="1600" dirty="0"/>
              <a:t>.</a:t>
            </a:r>
          </a:p>
          <a:p>
            <a:pPr marL="342900" indent="-342900">
              <a:buAutoNum type="arabicPeriod"/>
            </a:pP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anchor</a:t>
            </a:r>
            <a:r>
              <a:rPr lang="tr-TR" sz="1600" dirty="0"/>
              <a:t> </a:t>
            </a:r>
            <a:r>
              <a:rPr lang="tr-TR" sz="1600" dirty="0" err="1"/>
              <a:t>support</a:t>
            </a:r>
            <a:r>
              <a:rPr lang="tr-TR" sz="1600" dirty="0"/>
              <a:t> </a:t>
            </a:r>
            <a:r>
              <a:rPr lang="tr-TR" sz="1600" dirty="0" err="1"/>
              <a:t>over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steel</a:t>
            </a:r>
            <a:r>
              <a:rPr lang="tr-TR" sz="1600" dirty="0"/>
              <a:t> </a:t>
            </a:r>
            <a:r>
              <a:rPr lang="tr-TR" sz="1600" dirty="0" err="1"/>
              <a:t>construction</a:t>
            </a:r>
            <a:r>
              <a:rPr lang="tr-TR" sz="1600" dirty="0"/>
              <a:t> of monitör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replaced</a:t>
            </a:r>
            <a:r>
              <a:rPr lang="tr-TR" sz="1600" dirty="0"/>
              <a:t> </a:t>
            </a:r>
            <a:r>
              <a:rPr lang="tr-TR" sz="1600" dirty="0" err="1"/>
              <a:t>by</a:t>
            </a:r>
            <a:r>
              <a:rPr lang="tr-TR" sz="1600" dirty="0"/>
              <a:t> a </a:t>
            </a:r>
            <a:r>
              <a:rPr lang="tr-TR" sz="1600" dirty="0" err="1"/>
              <a:t>guide</a:t>
            </a:r>
            <a:r>
              <a:rPr lang="tr-TR" sz="1600" dirty="0"/>
              <a:t> </a:t>
            </a:r>
            <a:r>
              <a:rPr lang="tr-TR" sz="1600" dirty="0" err="1"/>
              <a:t>support</a:t>
            </a:r>
            <a:r>
              <a:rPr lang="tr-TR" sz="1600" dirty="0"/>
              <a:t>.</a:t>
            </a:r>
          </a:p>
          <a:p>
            <a:pPr marL="342900" indent="-342900">
              <a:buAutoNum type="arabicPeriod"/>
            </a:pP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southern</a:t>
            </a:r>
            <a:r>
              <a:rPr lang="tr-TR" sz="1600" dirty="0"/>
              <a:t> </a:t>
            </a:r>
            <a:r>
              <a:rPr lang="tr-TR" sz="1600" dirty="0" err="1"/>
              <a:t>header</a:t>
            </a:r>
            <a:r>
              <a:rPr lang="tr-TR" sz="1600" dirty="0"/>
              <a:t> </a:t>
            </a:r>
            <a:r>
              <a:rPr lang="tr-TR" sz="1600" dirty="0" err="1"/>
              <a:t>line</a:t>
            </a:r>
            <a:r>
              <a:rPr lang="tr-TR" sz="1600" dirty="0"/>
              <a:t> </a:t>
            </a:r>
            <a:r>
              <a:rPr lang="tr-TR" sz="1600" dirty="0" err="1"/>
              <a:t>should</a:t>
            </a:r>
            <a:r>
              <a:rPr lang="tr-TR" sz="1600" dirty="0"/>
              <a:t> be </a:t>
            </a:r>
            <a:r>
              <a:rPr lang="tr-TR" sz="1600" dirty="0" err="1"/>
              <a:t>supported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additional</a:t>
            </a:r>
            <a:r>
              <a:rPr lang="tr-TR" sz="1600" dirty="0"/>
              <a:t> </a:t>
            </a:r>
            <a:r>
              <a:rPr lang="tr-TR" sz="1600" dirty="0" err="1"/>
              <a:t>restraint</a:t>
            </a:r>
            <a:r>
              <a:rPr lang="tr-TR" sz="1600" dirty="0"/>
              <a:t>.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D7519-0867-48AF-9AFA-5BD952873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2786063"/>
            <a:ext cx="4219575" cy="300037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E6CC533-CC68-411C-82C5-BBA38A346683}"/>
              </a:ext>
            </a:extLst>
          </p:cNvPr>
          <p:cNvSpPr/>
          <p:nvPr/>
        </p:nvSpPr>
        <p:spPr>
          <a:xfrm>
            <a:off x="6260841" y="3993502"/>
            <a:ext cx="401216" cy="29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6E488-8FB6-40B7-81C3-766D6204C349}"/>
              </a:ext>
            </a:extLst>
          </p:cNvPr>
          <p:cNvSpPr/>
          <p:nvPr/>
        </p:nvSpPr>
        <p:spPr>
          <a:xfrm>
            <a:off x="3292037" y="4029541"/>
            <a:ext cx="450218" cy="367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58814-A21B-4A83-B577-3E62C67B0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745" y="2748976"/>
            <a:ext cx="3464071" cy="300037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4478021-661B-4F69-A4C9-F6E2FB786D05}"/>
              </a:ext>
            </a:extLst>
          </p:cNvPr>
          <p:cNvSpPr/>
          <p:nvPr/>
        </p:nvSpPr>
        <p:spPr>
          <a:xfrm>
            <a:off x="7917786" y="3030441"/>
            <a:ext cx="1064873" cy="911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4F6239-05B1-4D07-B0C0-D0AA84A11AEB}"/>
              </a:ext>
            </a:extLst>
          </p:cNvPr>
          <p:cNvSpPr/>
          <p:nvPr/>
        </p:nvSpPr>
        <p:spPr>
          <a:xfrm>
            <a:off x="9918238" y="4142792"/>
            <a:ext cx="450218" cy="367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3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4991</TotalTime>
  <Words>1365</Words>
  <Application>Microsoft Office PowerPoint</Application>
  <PresentationFormat>Widescreen</PresentationFormat>
  <Paragraphs>252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Jetty FireFighting Lines – Stress Analysis</vt:lpstr>
      <vt:lpstr>Index</vt:lpstr>
      <vt:lpstr>Introduction</vt:lpstr>
      <vt:lpstr>Project Specific Data </vt:lpstr>
      <vt:lpstr>Project Specific Data – Underground Pipe </vt:lpstr>
      <vt:lpstr>Load Cases</vt:lpstr>
      <vt:lpstr>Results</vt:lpstr>
      <vt:lpstr>Recommendations 1 – Upstream Valve of M01</vt:lpstr>
      <vt:lpstr>Recommendations 2 – Monitor M02</vt:lpstr>
      <vt:lpstr>Recommendations 3 – Monitor M03</vt:lpstr>
      <vt:lpstr>Recommendations 4 – JTH 111 &amp; JTH 112</vt:lpstr>
      <vt:lpstr>Recommendations 5 – JTH 113</vt:lpstr>
      <vt:lpstr>Recommendations 6 – JTH NT</vt:lpstr>
      <vt:lpstr>Recommendations 7 – JTH 120</vt:lpstr>
      <vt:lpstr>Recommendations 8 – Tees</vt:lpstr>
      <vt:lpstr>Results – Fix Supports (Anchors)</vt:lpstr>
      <vt:lpstr>PowerPoint Presentation</vt:lpstr>
      <vt:lpstr>PowerPoint Presentation</vt:lpstr>
      <vt:lpstr>PowerPoint Presentation</vt:lpstr>
      <vt:lpstr>Appendices – 1 – Sea Water Salinity</vt:lpstr>
      <vt:lpstr>Appendices – 2 – ASME B31.3 Compliance</vt:lpstr>
      <vt:lpstr>Appendices – 3 – API 610 Annex 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Air-Flow via 5-Hole Pitot Probe</dc:title>
  <dc:creator>bekir kagan yavuz</dc:creator>
  <cp:lastModifiedBy>Kagan Yavuz</cp:lastModifiedBy>
  <cp:revision>224</cp:revision>
  <dcterms:created xsi:type="dcterms:W3CDTF">2018-04-06T12:44:28Z</dcterms:created>
  <dcterms:modified xsi:type="dcterms:W3CDTF">2024-01-12T07:54:34Z</dcterms:modified>
</cp:coreProperties>
</file>