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6"/>
  </p:notesMasterIdLst>
  <p:sldIdLst>
    <p:sldId id="256" r:id="rId2"/>
    <p:sldId id="268" r:id="rId3"/>
    <p:sldId id="278" r:id="rId4"/>
    <p:sldId id="293" r:id="rId5"/>
    <p:sldId id="287" r:id="rId6"/>
    <p:sldId id="286" r:id="rId7"/>
    <p:sldId id="291" r:id="rId8"/>
    <p:sldId id="289" r:id="rId9"/>
    <p:sldId id="305" r:id="rId10"/>
    <p:sldId id="306" r:id="rId11"/>
    <p:sldId id="288" r:id="rId12"/>
    <p:sldId id="303" r:id="rId13"/>
    <p:sldId id="304" r:id="rId14"/>
    <p:sldId id="307" r:id="rId15"/>
    <p:sldId id="308" r:id="rId16"/>
    <p:sldId id="290" r:id="rId17"/>
    <p:sldId id="294" r:id="rId18"/>
    <p:sldId id="296" r:id="rId19"/>
    <p:sldId id="297" r:id="rId20"/>
    <p:sldId id="298" r:id="rId21"/>
    <p:sldId id="301" r:id="rId22"/>
    <p:sldId id="273" r:id="rId23"/>
    <p:sldId id="27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5232" autoAdjust="0"/>
  </p:normalViewPr>
  <p:slideViewPr>
    <p:cSldViewPr snapToGrid="0">
      <p:cViewPr>
        <p:scale>
          <a:sx n="75" d="100"/>
          <a:sy n="75" d="100"/>
        </p:scale>
        <p:origin x="965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768A2-28C6-40D5-B556-B3FCB92648F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F508B-8ED9-4A9E-BD3B-3D9EA2DA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7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08B-8ED9-4A9E-BD3B-3D9EA2DAE5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7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08B-8ED9-4A9E-BD3B-3D9EA2DAE5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5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*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more complex, involving intentionally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stalling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single wing, causing the plane to descend spiraling around its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yaw </a:t>
            </a:r>
            <a:r>
              <a:rPr lang="tr-T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 corkscrew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tirbüşon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motion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08B-8ED9-4A9E-BD3B-3D9EA2DAE5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0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5-component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balances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axial force component omitted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08B-8ED9-4A9E-BD3B-3D9EA2DAE5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8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5-component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balances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axial force component omitted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F508B-8ED9-4A9E-BD3B-3D9EA2DAE5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1FE8-A1FE-4DC8-A01C-B439D303A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BD86F-F990-4FD5-BC8A-2E7EDE417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6CE07-7A59-4251-B231-27EBA46A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C8D8B-D022-4368-B8EB-B9A37EB6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71735-8614-45B0-BFF8-9C332033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8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21CF-D5AB-44A4-AC55-36974FF7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CC501-7723-4E7C-8FE4-D332D9A6E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69FE5-08BC-48AC-9C9B-E4B181E8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115A7-7AF8-4A2D-9612-F525E394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293A8-2A76-49A5-AE23-56D6DFA6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7B59E-F5B7-4CE3-91C2-98845078A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B95D-C7AD-4B4B-A537-5274C7664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0F6EE-D958-4782-8772-FEACDED7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3572-A260-41A1-8730-690DA0C65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1C3FF-0650-44F8-91B4-5FCB0305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5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F575-5A75-4442-89F7-216F8F86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6AB12-1A80-45FB-9385-D071F65E3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F6B5D-D59C-462F-B182-C7BA8896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2B48A-2959-4DDF-A084-E7E7401B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ABB9E-218D-41B6-A550-2F395D40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9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4871-2A2A-4525-AD03-BA8BB526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4B809-87E9-4335-B84D-995F6C4C3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19ABF-176D-4021-8256-22725F1E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BC0DE-155E-4CA1-AD93-7D1D0AFB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D22AB-6769-4034-A001-063CBB39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2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6D2BD-8E76-4B10-9090-A9D96B73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70A1-3249-4CC4-9EE0-915B28437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9DF2E-9A9A-4D59-891F-FDE0650C4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F1C52-5E41-4B8E-BBF1-89F228D2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FBF11-9F28-4F75-87B0-8B46D8C7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10FBA-BC94-4B01-AB3A-90280E89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B8BC-E36E-4AE7-9BFC-EEC4C0BE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74D65-35F8-4A5A-A596-93780546A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04DB5-BF24-41D3-A3CA-19BB39B84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CC500-88B6-4C7C-A37E-C9EFA7CB2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577A1-74AE-4C56-A941-3C3B8D770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746C4-3984-45D9-9A4F-D5E861F2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C73DA6-2927-4FEB-8950-79388758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EED53A-7FAB-410E-9842-42C58142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5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C9FB-D999-4C5B-9A50-BDB0B847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F3DBB-F41B-4D3F-8106-1FFCF984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CEF06-490A-4F11-A31F-CBC64ECF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9D493-FFFC-4DAD-8844-091FF2EF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C9ABA-D0A6-4A66-964A-EE2540A3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DE743-B809-44F8-89F5-14257C69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2B08B-5925-48BD-9FF2-369C8471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8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7B1A8-23EF-4773-B499-159A9510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E4668-71FF-403D-8D60-ADA2EB85F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48B3A-CC24-4521-9B0F-F9DECA683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C22B6-57D1-4435-B98D-23DA75D67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68CC5-F599-417D-A5CB-F8033367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15106-C0EF-4FB9-B18E-3BA0679D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F951-D294-406A-A9F7-C1DE9E11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DFD5F-A86A-4008-8C87-BABA8D489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5FB01-5E57-4FB5-9B55-9C9B75228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847CC-4B44-47E3-8433-4B722469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7BD7A-2DCD-4913-B596-2D0B09A3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A165D-CF93-4EC1-A662-CFFAD633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E1751-482D-4CE3-8CAC-1E8A3690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58004-76E1-4C1D-8802-B90B0B15A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31DCB-BBB2-4819-9DDA-7246CDC0C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F059A-F04F-4777-95F8-2D04C32A4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C66BC-14F1-45DF-B26C-6A4E0A77F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6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6NBSGKe8Z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DhsBZ-BTQic&amp;list=PLTZvInC5CLAiGqxtOuk9ivicgiMk8dCa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BA03-C4AA-474A-B37D-C6635B77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3062597"/>
            <a:ext cx="9144000" cy="1981924"/>
          </a:xfrm>
        </p:spPr>
        <p:txBody>
          <a:bodyPr>
            <a:noAutofit/>
          </a:bodyPr>
          <a:lstStyle/>
          <a:p>
            <a:r>
              <a:rPr lang="tr-TR" sz="4400" b="1" dirty="0"/>
              <a:t>FREE TO ROLL TESTS</a:t>
            </a:r>
            <a:br>
              <a:rPr lang="tr-TR" sz="4400" b="1" dirty="0"/>
            </a:br>
            <a:r>
              <a:rPr lang="tr-TR" sz="4400" b="1" dirty="0"/>
              <a:t>FORCED OSCILLATION TESTS</a:t>
            </a:r>
            <a:br>
              <a:rPr lang="tr-TR" sz="4400" b="1" dirty="0"/>
            </a:br>
            <a:r>
              <a:rPr lang="tr-TR" sz="4400" b="1" dirty="0"/>
              <a:t>ROTARY BALANCE TESTS</a:t>
            </a:r>
            <a:endParaRPr lang="en-GB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0C968-A950-47EA-B4B9-DC389DF27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5441950"/>
            <a:ext cx="9144000" cy="914400"/>
          </a:xfrm>
        </p:spPr>
        <p:txBody>
          <a:bodyPr>
            <a:normAutofit/>
          </a:bodyPr>
          <a:lstStyle/>
          <a:p>
            <a:r>
              <a:rPr lang="tr-TR" sz="2200" dirty="0"/>
              <a:t>Bekir Kağan YAVUZ, </a:t>
            </a:r>
            <a:r>
              <a:rPr lang="tr-TR" sz="2200" dirty="0" err="1"/>
              <a:t>PhDc</a:t>
            </a:r>
            <a:endParaRPr lang="tr-TR" sz="2200" dirty="0"/>
          </a:p>
          <a:p>
            <a:r>
              <a:rPr lang="tr-TR" sz="2200" dirty="0"/>
              <a:t>2018913026</a:t>
            </a:r>
            <a:endParaRPr lang="en-GB" sz="2200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7CB78-03C4-43EC-B40D-130F3FA5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5/2/2019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DBC8C-4917-4A88-82F3-0E33542C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B99E6-8BCA-4EE6-AF88-DA5622BA9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76" y="480807"/>
            <a:ext cx="1979645" cy="1974562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5B471DC-0692-45E9-92BA-582BA8A56849}"/>
              </a:ext>
            </a:extLst>
          </p:cNvPr>
          <p:cNvSpPr txBox="1">
            <a:spLocks/>
          </p:cNvSpPr>
          <p:nvPr/>
        </p:nvSpPr>
        <p:spPr>
          <a:xfrm>
            <a:off x="1523998" y="2455369"/>
            <a:ext cx="9144000" cy="397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200" dirty="0" err="1"/>
              <a:t>Mechanical</a:t>
            </a:r>
            <a:r>
              <a:rPr lang="tr-TR" sz="2200" dirty="0"/>
              <a:t> </a:t>
            </a:r>
            <a:r>
              <a:rPr lang="tr-TR" sz="2200" dirty="0" err="1"/>
              <a:t>Engineering</a:t>
            </a:r>
            <a:r>
              <a:rPr lang="tr-TR" sz="2200" dirty="0"/>
              <a:t> </a:t>
            </a:r>
            <a:r>
              <a:rPr lang="tr-TR" sz="2200" dirty="0" err="1"/>
              <a:t>Department</a:t>
            </a:r>
            <a:endParaRPr lang="tr-TR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35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/>
              <a:t>FTR </a:t>
            </a:r>
            <a:r>
              <a:rPr lang="tr-TR" b="1" dirty="0" err="1"/>
              <a:t>Example</a:t>
            </a:r>
            <a:r>
              <a:rPr lang="tr-TR" b="1" dirty="0"/>
              <a:t> -2 </a:t>
            </a:r>
            <a:r>
              <a:rPr lang="tr-TR" sz="2400" b="1" dirty="0"/>
              <a:t>(Morris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Ward</a:t>
            </a:r>
            <a:r>
              <a:rPr lang="tr-TR" sz="2400" b="1" dirty="0"/>
              <a:t>, 1989) – OUTPUTS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09C37B-072B-438E-9743-9D588497AF17}"/>
              </a:ext>
            </a:extLst>
          </p:cNvPr>
          <p:cNvSpPr txBox="1">
            <a:spLocks/>
          </p:cNvSpPr>
          <p:nvPr/>
        </p:nvSpPr>
        <p:spPr>
          <a:xfrm>
            <a:off x="838200" y="1136342"/>
            <a:ext cx="9985310" cy="2245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1600" b="1" dirty="0" err="1"/>
              <a:t>Aim</a:t>
            </a:r>
            <a:r>
              <a:rPr lang="tr-TR" sz="1600" b="1" dirty="0"/>
              <a:t>: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analyze</a:t>
            </a:r>
            <a:r>
              <a:rPr lang="tr-TR" sz="1600" dirty="0"/>
              <a:t> </a:t>
            </a:r>
            <a:r>
              <a:rPr lang="en-GB" sz="1600" dirty="0"/>
              <a:t>the movement of leading-</a:t>
            </a:r>
            <a:r>
              <a:rPr lang="en-US" sz="1600" dirty="0"/>
              <a:t>edge vortices during wing rock.</a:t>
            </a:r>
            <a:endParaRPr lang="tr-TR" sz="1600" dirty="0"/>
          </a:p>
          <a:p>
            <a:r>
              <a:rPr lang="en-US" sz="1600" dirty="0"/>
              <a:t>An important result obtained directly from</a:t>
            </a:r>
            <a:r>
              <a:rPr lang="tr-TR" sz="1600" dirty="0"/>
              <a:t> </a:t>
            </a:r>
            <a:r>
              <a:rPr lang="en-US" sz="1600" dirty="0"/>
              <a:t>examining the roll acceleration trace (Fig. 4) was</a:t>
            </a:r>
            <a:r>
              <a:rPr lang="tr-TR" sz="1600" dirty="0"/>
              <a:t> </a:t>
            </a:r>
            <a:r>
              <a:rPr lang="en-US" sz="1600" dirty="0"/>
              <a:t>that </a:t>
            </a:r>
            <a:r>
              <a:rPr lang="tr-TR" sz="1600" dirty="0"/>
              <a:t>«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roll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acceleration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1600" dirty="0"/>
              <a:t> was larger after </a:t>
            </a:r>
            <a:r>
              <a:rPr lang="tr-TR" sz="1600" dirty="0"/>
              <a:t>«</a:t>
            </a:r>
            <a:r>
              <a:rPr lang="tr-TR" sz="1600" dirty="0" err="1"/>
              <a:t>roll</a:t>
            </a:r>
            <a:r>
              <a:rPr lang="tr-TR" sz="1600" dirty="0"/>
              <a:t>»</a:t>
            </a:r>
            <a:r>
              <a:rPr lang="en-US" sz="1600" dirty="0"/>
              <a:t> had passed through its</a:t>
            </a:r>
            <a:r>
              <a:rPr lang="tr-TR" sz="1600" dirty="0"/>
              <a:t> </a:t>
            </a:r>
            <a:r>
              <a:rPr lang="en-US" sz="1600" dirty="0"/>
              <a:t>maximum magnitude. This phase difference indicated</a:t>
            </a:r>
            <a:r>
              <a:rPr lang="tr-TR" sz="1600" dirty="0"/>
              <a:t> </a:t>
            </a:r>
            <a:r>
              <a:rPr lang="en-US" sz="1600" dirty="0"/>
              <a:t>a hysteresis in </a:t>
            </a:r>
            <a:r>
              <a:rPr lang="tr-TR" sz="1600" dirty="0"/>
              <a:t>«</a:t>
            </a:r>
            <a:r>
              <a:rPr lang="en-US" sz="1600" dirty="0"/>
              <a:t>roll acceleration</a:t>
            </a:r>
            <a:r>
              <a:rPr lang="tr-TR" sz="1600" dirty="0"/>
              <a:t>»</a:t>
            </a:r>
            <a:r>
              <a:rPr lang="en-US" sz="1600" dirty="0"/>
              <a:t> with</a:t>
            </a:r>
            <a:r>
              <a:rPr lang="tr-TR" sz="1600" dirty="0"/>
              <a:t> «</a:t>
            </a:r>
            <a:r>
              <a:rPr lang="tr-TR" sz="1600" dirty="0" err="1"/>
              <a:t>roll</a:t>
            </a:r>
            <a:r>
              <a:rPr lang="tr-TR" sz="1600" dirty="0"/>
              <a:t>»</a:t>
            </a:r>
            <a:r>
              <a:rPr lang="en-US" sz="1600" dirty="0"/>
              <a:t> , a</a:t>
            </a:r>
            <a:r>
              <a:rPr lang="tr-TR" sz="1600" dirty="0"/>
              <a:t> </a:t>
            </a:r>
            <a:r>
              <a:rPr lang="en-US" sz="1600" dirty="0"/>
              <a:t>phenomenon which continued to appear in the</a:t>
            </a:r>
            <a:r>
              <a:rPr lang="tr-TR" sz="1600" dirty="0"/>
              <a:t> </a:t>
            </a:r>
            <a:r>
              <a:rPr lang="en-GB" sz="1600" dirty="0"/>
              <a:t>data.</a:t>
            </a:r>
            <a:r>
              <a:rPr lang="tr-TR" sz="1600" dirty="0"/>
              <a:t> </a:t>
            </a:r>
            <a:r>
              <a:rPr lang="en-US" sz="1600" dirty="0"/>
              <a:t>Figure 6, with typical data from the same</a:t>
            </a:r>
            <a:r>
              <a:rPr lang="tr-TR" sz="1600" dirty="0"/>
              <a:t> </a:t>
            </a:r>
            <a:r>
              <a:rPr lang="en-US" sz="1600" dirty="0"/>
              <a:t>set of runs as Fig. 4, showed the hysteresis</a:t>
            </a:r>
            <a:r>
              <a:rPr lang="tr-TR" sz="1600" dirty="0"/>
              <a:t> </a:t>
            </a:r>
            <a:r>
              <a:rPr lang="en-US" sz="1600" dirty="0"/>
              <a:t>loop directly. The two cycles of the nearly periodic</a:t>
            </a:r>
            <a:r>
              <a:rPr lang="tr-TR" sz="1600" dirty="0"/>
              <a:t> </a:t>
            </a:r>
            <a:r>
              <a:rPr lang="en-US" sz="1600" dirty="0"/>
              <a:t>trajectory were quite close though they did</a:t>
            </a:r>
            <a:r>
              <a:rPr lang="tr-TR" sz="1600" dirty="0"/>
              <a:t> not </a:t>
            </a:r>
            <a:r>
              <a:rPr lang="tr-TR" sz="1600" dirty="0" err="1"/>
              <a:t>coincide</a:t>
            </a:r>
            <a:r>
              <a:rPr lang="tr-TR" sz="16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49D7B6-1AFB-4414-BC41-E1DE8587E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10" y="2763514"/>
            <a:ext cx="4124131" cy="3516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448C0E-18B0-4A2A-9A40-3D2588858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470" y="2828940"/>
            <a:ext cx="3877102" cy="3114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C762E-06F7-443E-86B3-18CEC29E7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572" y="2941476"/>
            <a:ext cx="3519585" cy="288958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C8971D-7FBC-4799-87D1-758DB87A9A4D}"/>
              </a:ext>
            </a:extLst>
          </p:cNvPr>
          <p:cNvSpPr txBox="1">
            <a:spLocks/>
          </p:cNvSpPr>
          <p:nvPr/>
        </p:nvSpPr>
        <p:spPr>
          <a:xfrm>
            <a:off x="8084267" y="2585514"/>
            <a:ext cx="1384041" cy="35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1600" b="1" dirty="0" err="1"/>
              <a:t>Conclusion</a:t>
            </a:r>
            <a:r>
              <a:rPr lang="tr-TR" sz="1600" b="1" dirty="0"/>
              <a:t>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307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Forced</a:t>
            </a:r>
            <a:r>
              <a:rPr lang="tr-TR" b="1" dirty="0"/>
              <a:t> </a:t>
            </a:r>
            <a:r>
              <a:rPr lang="tr-TR" b="1" dirty="0" err="1"/>
              <a:t>Oscillation</a:t>
            </a:r>
            <a:r>
              <a:rPr lang="tr-TR" b="1" dirty="0"/>
              <a:t> (FO)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81"/>
            <a:ext cx="10329908" cy="14866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A </a:t>
            </a:r>
            <a:r>
              <a:rPr lang="tr-TR" sz="2400" b="1" dirty="0" err="1"/>
              <a:t>sinusoidal</a:t>
            </a:r>
            <a:r>
              <a:rPr lang="tr-TR" sz="2400" dirty="0"/>
              <a:t> form of </a:t>
            </a:r>
            <a:r>
              <a:rPr lang="tr-TR" sz="2400" dirty="0" err="1"/>
              <a:t>motion</a:t>
            </a:r>
            <a:r>
              <a:rPr lang="tr-TR" sz="2400" dirty="0"/>
              <a:t> is </a:t>
            </a:r>
            <a:r>
              <a:rPr lang="tr-TR" sz="2400" dirty="0" err="1"/>
              <a:t>generally</a:t>
            </a:r>
            <a:r>
              <a:rPr lang="tr-TR" sz="2400" dirty="0"/>
              <a:t> </a:t>
            </a:r>
            <a:r>
              <a:rPr lang="tr-TR" sz="2400" dirty="0" err="1"/>
              <a:t>used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FO </a:t>
            </a:r>
            <a:r>
              <a:rPr lang="tr-TR" sz="2400" dirty="0" err="1"/>
              <a:t>tests</a:t>
            </a:r>
            <a:r>
              <a:rPr lang="tr-TR" sz="2400" dirty="0"/>
              <a:t>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common</a:t>
            </a:r>
            <a:r>
              <a:rPr lang="tr-TR" sz="2400" dirty="0"/>
              <a:t> </a:t>
            </a:r>
            <a:r>
              <a:rPr lang="tr-TR" sz="2400" dirty="0" err="1"/>
              <a:t>interests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tests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b="1" dirty="0" err="1"/>
              <a:t>vortex</a:t>
            </a:r>
            <a:r>
              <a:rPr lang="tr-TR" sz="2400" b="1" dirty="0"/>
              <a:t> </a:t>
            </a:r>
            <a:r>
              <a:rPr lang="tr-TR" sz="2400" b="1" dirty="0" err="1"/>
              <a:t>trajectory</a:t>
            </a:r>
            <a:r>
              <a:rPr lang="tr-TR" sz="2400" b="1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b="1" dirty="0" err="1"/>
              <a:t>vortex</a:t>
            </a:r>
            <a:r>
              <a:rPr lang="tr-TR" sz="2400" b="1" dirty="0"/>
              <a:t> </a:t>
            </a:r>
            <a:r>
              <a:rPr lang="tr-TR" sz="2400" b="1" dirty="0" err="1"/>
              <a:t>breakdown</a:t>
            </a:r>
            <a:r>
              <a:rPr lang="tr-TR" sz="2400" dirty="0"/>
              <a:t>.</a:t>
            </a: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11</a:t>
            </a:fld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B4F37A-29EA-47EB-82EF-486967211108}"/>
              </a:ext>
            </a:extLst>
          </p:cNvPr>
          <p:cNvCxnSpPr>
            <a:cxnSpLocks/>
          </p:cNvCxnSpPr>
          <p:nvPr/>
        </p:nvCxnSpPr>
        <p:spPr>
          <a:xfrm>
            <a:off x="6791418" y="3072432"/>
            <a:ext cx="1180730" cy="725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C05D3E-9F13-49FC-8D1F-DFC0F7B44780}"/>
              </a:ext>
            </a:extLst>
          </p:cNvPr>
          <p:cNvCxnSpPr>
            <a:cxnSpLocks/>
          </p:cNvCxnSpPr>
          <p:nvPr/>
        </p:nvCxnSpPr>
        <p:spPr>
          <a:xfrm flipH="1">
            <a:off x="8531441" y="2993642"/>
            <a:ext cx="1154098" cy="792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6279CF-F172-4F12-9E3F-5B5FA694CA80}"/>
              </a:ext>
            </a:extLst>
          </p:cNvPr>
          <p:cNvSpPr txBox="1">
            <a:spLocks/>
          </p:cNvSpPr>
          <p:nvPr/>
        </p:nvSpPr>
        <p:spPr>
          <a:xfrm>
            <a:off x="4003829" y="3963653"/>
            <a:ext cx="5978371" cy="1486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dirty="0" err="1"/>
              <a:t>strongly</a:t>
            </a:r>
            <a:r>
              <a:rPr lang="tr-TR" sz="2400" dirty="0"/>
              <a:t> </a:t>
            </a:r>
            <a:r>
              <a:rPr lang="tr-TR" sz="2400" dirty="0" err="1"/>
              <a:t>affected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b="1" u="sng" dirty="0" err="1"/>
              <a:t>oscillation</a:t>
            </a:r>
            <a:r>
              <a:rPr lang="tr-TR" sz="2400" b="1" u="sng" dirty="0"/>
              <a:t> </a:t>
            </a:r>
            <a:r>
              <a:rPr lang="tr-TR" sz="2400" b="1" u="sng" dirty="0" err="1"/>
              <a:t>frequency</a:t>
            </a:r>
            <a:endParaRPr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8044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/>
              <a:t>FO Test </a:t>
            </a:r>
            <a:r>
              <a:rPr lang="tr-TR" b="1" dirty="0" err="1"/>
              <a:t>Example</a:t>
            </a:r>
            <a:r>
              <a:rPr lang="tr-TR" b="1" dirty="0"/>
              <a:t> -1 </a:t>
            </a:r>
            <a:r>
              <a:rPr lang="tr-TR" sz="2400" b="1" dirty="0"/>
              <a:t>(</a:t>
            </a:r>
            <a:r>
              <a:rPr lang="tr-TR" sz="2400" b="1" dirty="0" err="1"/>
              <a:t>Ng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Malcolm</a:t>
            </a:r>
            <a:r>
              <a:rPr lang="tr-TR" sz="2400" b="1" dirty="0"/>
              <a:t>, 1990)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12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E2290B-9917-4C35-A006-AB646382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913"/>
            <a:ext cx="6243735" cy="37342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800" b="1" dirty="0"/>
              <a:t>508x381x1524mm </a:t>
            </a:r>
            <a:r>
              <a:rPr lang="tr-TR" sz="1800" b="1" dirty="0" err="1"/>
              <a:t>water</a:t>
            </a:r>
            <a:r>
              <a:rPr lang="tr-TR" sz="1800" b="1" dirty="0"/>
              <a:t> </a:t>
            </a:r>
            <a:r>
              <a:rPr lang="tr-TR" sz="1800" b="1" dirty="0" err="1"/>
              <a:t>tunnel</a:t>
            </a:r>
            <a:r>
              <a:rPr lang="tr-TR" sz="1800" b="1" dirty="0"/>
              <a:t> test: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/>
              <a:t>Model </a:t>
            </a:r>
            <a:r>
              <a:rPr lang="tr-TR" sz="1600" dirty="0" err="1"/>
              <a:t>length</a:t>
            </a:r>
            <a:r>
              <a:rPr lang="tr-TR" sz="1600" dirty="0"/>
              <a:t>: 254mm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Free</a:t>
            </a:r>
            <a:r>
              <a:rPr lang="tr-TR" sz="1600" dirty="0"/>
              <a:t> </a:t>
            </a:r>
            <a:r>
              <a:rPr lang="tr-TR" sz="1600" dirty="0" err="1"/>
              <a:t>stream</a:t>
            </a:r>
            <a:r>
              <a:rPr lang="tr-TR" sz="1600" dirty="0"/>
              <a:t> </a:t>
            </a:r>
            <a:r>
              <a:rPr lang="tr-TR" sz="1600" dirty="0" err="1"/>
              <a:t>velocity</a:t>
            </a:r>
            <a:r>
              <a:rPr lang="tr-TR" sz="1600" dirty="0"/>
              <a:t>: </a:t>
            </a:r>
            <a:r>
              <a:rPr lang="tr-TR" sz="1600" dirty="0" err="1"/>
              <a:t>up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305mm/s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Brass</a:t>
            </a:r>
            <a:r>
              <a:rPr lang="tr-TR" sz="1600" dirty="0"/>
              <a:t> </a:t>
            </a:r>
            <a:r>
              <a:rPr lang="tr-TR" sz="1600" dirty="0" err="1"/>
              <a:t>sting</a:t>
            </a:r>
            <a:r>
              <a:rPr lang="tr-TR" sz="1600" dirty="0"/>
              <a:t> dia: 9,5mm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/>
              <a:t>Re = 8300</a:t>
            </a:r>
            <a:endParaRPr lang="tr-TR" sz="1600" baseline="30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Various</a:t>
            </a:r>
            <a:r>
              <a:rPr lang="tr-TR" sz="1600" dirty="0"/>
              <a:t> </a:t>
            </a:r>
            <a:r>
              <a:rPr lang="tr-TR" sz="1600" dirty="0" err="1"/>
              <a:t>sweep</a:t>
            </a:r>
            <a:r>
              <a:rPr lang="tr-TR" sz="1600" dirty="0"/>
              <a:t> </a:t>
            </a:r>
            <a:r>
              <a:rPr lang="tr-TR" sz="1600" dirty="0" err="1"/>
              <a:t>angle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types</a:t>
            </a:r>
            <a:r>
              <a:rPr lang="tr-TR" sz="1600" dirty="0"/>
              <a:t> (</a:t>
            </a:r>
            <a:r>
              <a:rPr lang="tr-TR" sz="1600" dirty="0" err="1"/>
              <a:t>sharp</a:t>
            </a:r>
            <a:r>
              <a:rPr lang="tr-TR" sz="1600" dirty="0"/>
              <a:t> &amp; </a:t>
            </a:r>
            <a:r>
              <a:rPr lang="tr-TR" sz="1600" dirty="0" err="1"/>
              <a:t>round</a:t>
            </a:r>
            <a:r>
              <a:rPr lang="tr-TR" sz="1600" dirty="0"/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Various</a:t>
            </a:r>
            <a:r>
              <a:rPr lang="tr-TR" sz="1600" dirty="0"/>
              <a:t> </a:t>
            </a:r>
            <a:r>
              <a:rPr lang="tr-TR" sz="1600" dirty="0" err="1"/>
              <a:t>attack</a:t>
            </a:r>
            <a:r>
              <a:rPr lang="tr-TR" sz="1600" dirty="0"/>
              <a:t> </a:t>
            </a:r>
            <a:r>
              <a:rPr lang="tr-TR" sz="1600" dirty="0" err="1"/>
              <a:t>angles</a:t>
            </a:r>
            <a:endParaRPr lang="tr-TR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Sinusoidal</a:t>
            </a:r>
            <a:r>
              <a:rPr lang="tr-TR" sz="1600" dirty="0"/>
              <a:t> </a:t>
            </a:r>
            <a:r>
              <a:rPr lang="tr-TR" sz="1600" dirty="0" err="1"/>
              <a:t>motion</a:t>
            </a:r>
            <a:r>
              <a:rPr lang="tr-TR" sz="1600" dirty="0"/>
              <a:t>, </a:t>
            </a:r>
            <a:r>
              <a:rPr lang="tr-TR" sz="1600" dirty="0" err="1"/>
              <a:t>amplitude</a:t>
            </a:r>
            <a:r>
              <a:rPr lang="tr-TR" sz="1600" dirty="0"/>
              <a:t> =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± 17,5 - ±</a:t>
            </a:r>
            <a:r>
              <a:rPr lang="tr-TR" sz="1600" dirty="0"/>
              <a:t> 45 (</a:t>
            </a:r>
            <a:r>
              <a:rPr lang="tr-TR" sz="1600" dirty="0" err="1"/>
              <a:t>roll</a:t>
            </a:r>
            <a:r>
              <a:rPr lang="tr-TR" sz="1600" dirty="0"/>
              <a:t> </a:t>
            </a:r>
            <a:r>
              <a:rPr lang="tr-TR" sz="1600" dirty="0" err="1"/>
              <a:t>angle</a:t>
            </a:r>
            <a:r>
              <a:rPr lang="tr-TR" sz="1600" dirty="0"/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/>
              <a:t>k (</a:t>
            </a:r>
            <a:r>
              <a:rPr lang="tr-TR" sz="1600" dirty="0" err="1"/>
              <a:t>reduced</a:t>
            </a:r>
            <a:r>
              <a:rPr lang="tr-TR" sz="1600" dirty="0"/>
              <a:t> </a:t>
            </a:r>
            <a:r>
              <a:rPr lang="tr-TR" sz="1600" dirty="0" err="1"/>
              <a:t>frequency</a:t>
            </a:r>
            <a:r>
              <a:rPr lang="tr-TR" sz="1600" dirty="0"/>
              <a:t> of </a:t>
            </a:r>
            <a:r>
              <a:rPr lang="tr-TR" sz="1600" dirty="0" err="1"/>
              <a:t>oscillation</a:t>
            </a:r>
            <a:r>
              <a:rPr lang="tr-TR" sz="1600" dirty="0"/>
              <a:t>): </a:t>
            </a:r>
            <a:r>
              <a:rPr lang="tr-TR" sz="1600" dirty="0" err="1"/>
              <a:t>ωb</a:t>
            </a:r>
            <a:r>
              <a:rPr lang="tr-TR" sz="1600" dirty="0"/>
              <a:t>/U = 0,1 </a:t>
            </a:r>
            <a:r>
              <a:rPr lang="tr-TR" sz="1600" dirty="0" err="1"/>
              <a:t>or</a:t>
            </a:r>
            <a:r>
              <a:rPr lang="tr-TR" sz="1600" dirty="0"/>
              <a:t> 0,15  (~ 2 </a:t>
            </a:r>
            <a:r>
              <a:rPr lang="tr-TR" sz="1600" dirty="0" err="1"/>
              <a:t>rpm</a:t>
            </a:r>
            <a:r>
              <a:rPr lang="tr-TR" sz="1600" dirty="0"/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/>
              <a:t>First, </a:t>
            </a:r>
            <a:r>
              <a:rPr lang="tr-TR" sz="1600" dirty="0" err="1"/>
              <a:t>static</a:t>
            </a:r>
            <a:r>
              <a:rPr lang="tr-TR" sz="1600" dirty="0"/>
              <a:t> </a:t>
            </a:r>
            <a:r>
              <a:rPr lang="tr-TR" sz="1600" dirty="0" err="1"/>
              <a:t>results</a:t>
            </a:r>
            <a:r>
              <a:rPr lang="tr-TR" sz="1600" dirty="0"/>
              <a:t> </a:t>
            </a:r>
            <a:r>
              <a:rPr lang="tr-TR" sz="1600" dirty="0" err="1"/>
              <a:t>are</a:t>
            </a:r>
            <a:r>
              <a:rPr lang="tr-TR" sz="1600" dirty="0"/>
              <a:t> </a:t>
            </a:r>
            <a:r>
              <a:rPr lang="tr-TR" sz="1600" dirty="0" err="1"/>
              <a:t>obtained</a:t>
            </a:r>
            <a:r>
              <a:rPr lang="tr-TR" sz="1600" dirty="0"/>
              <a:t> (</a:t>
            </a:r>
            <a:r>
              <a:rPr lang="tr-TR" sz="1600" dirty="0" err="1"/>
              <a:t>to</a:t>
            </a:r>
            <a:r>
              <a:rPr lang="tr-TR" sz="1600" dirty="0"/>
              <a:t> be </a:t>
            </a:r>
            <a:r>
              <a:rPr lang="tr-TR" sz="1600" dirty="0" err="1"/>
              <a:t>compared</a:t>
            </a:r>
            <a:r>
              <a:rPr lang="tr-TR" sz="1600" dirty="0"/>
              <a:t> </a:t>
            </a:r>
            <a:r>
              <a:rPr lang="tr-TR" sz="1600" dirty="0" err="1"/>
              <a:t>afterwards</a:t>
            </a:r>
            <a:r>
              <a:rPr lang="tr-TR" sz="1600" dirty="0"/>
              <a:t>) at </a:t>
            </a:r>
            <a:r>
              <a:rPr lang="tr-TR" sz="1600" dirty="0" err="1"/>
              <a:t>right</a:t>
            </a:r>
            <a:r>
              <a:rPr lang="tr-TR" sz="1600" dirty="0"/>
              <a:t> </a:t>
            </a:r>
            <a:r>
              <a:rPr lang="tr-TR" sz="1600" dirty="0" err="1"/>
              <a:t>side</a:t>
            </a:r>
            <a:endParaRPr lang="tr-TR" sz="16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788B9-FC7F-4B97-BEAC-4ECE4CBFC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7"/>
          <a:stretch/>
        </p:blipFill>
        <p:spPr>
          <a:xfrm>
            <a:off x="7542290" y="4480560"/>
            <a:ext cx="3046468" cy="2240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2D9DFE-A912-400F-895F-D4B03D42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502" y="2303964"/>
            <a:ext cx="3343275" cy="1409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25100E-EE3F-4878-9C65-3E85C7CDC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245" y="1061749"/>
            <a:ext cx="3514725" cy="1362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24CA31-162C-42DF-AC19-8044883AE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967" y="3721095"/>
            <a:ext cx="3675003" cy="6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7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/>
              <a:t>FO Test </a:t>
            </a:r>
            <a:r>
              <a:rPr lang="tr-TR" b="1" dirty="0" err="1"/>
              <a:t>Example</a:t>
            </a:r>
            <a:r>
              <a:rPr lang="tr-TR" b="1" dirty="0"/>
              <a:t> -1 </a:t>
            </a:r>
            <a:r>
              <a:rPr lang="tr-TR" sz="2400" b="1" dirty="0"/>
              <a:t>(</a:t>
            </a:r>
            <a:r>
              <a:rPr lang="tr-TR" sz="2400" b="1" dirty="0" err="1"/>
              <a:t>Ng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Malcolm</a:t>
            </a:r>
            <a:r>
              <a:rPr lang="tr-TR" sz="2400" b="1" dirty="0"/>
              <a:t>, 1990) - OUTPUTS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13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31A1DA-E443-4804-87EB-62F5A3C42600}"/>
              </a:ext>
            </a:extLst>
          </p:cNvPr>
          <p:cNvSpPr txBox="1">
            <a:spLocks/>
          </p:cNvSpPr>
          <p:nvPr/>
        </p:nvSpPr>
        <p:spPr>
          <a:xfrm>
            <a:off x="733619" y="961635"/>
            <a:ext cx="10330543" cy="1360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 err="1"/>
              <a:t>Vortex</a:t>
            </a:r>
            <a:r>
              <a:rPr lang="tr-TR" sz="1600" dirty="0"/>
              <a:t> </a:t>
            </a:r>
            <a:r>
              <a:rPr lang="tr-TR" sz="1600" dirty="0" err="1"/>
              <a:t>trajectory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Vortex</a:t>
            </a:r>
            <a:r>
              <a:rPr lang="tr-TR" sz="1600" dirty="0"/>
              <a:t> </a:t>
            </a:r>
            <a:r>
              <a:rPr lang="tr-TR" sz="1600" dirty="0" err="1"/>
              <a:t>breakdown</a:t>
            </a:r>
            <a:r>
              <a:rPr lang="tr-TR" sz="1600" dirty="0"/>
              <a:t> </a:t>
            </a:r>
            <a:r>
              <a:rPr lang="tr-TR" sz="1600" dirty="0" err="1"/>
              <a:t>location</a:t>
            </a:r>
            <a:endParaRPr lang="tr-T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Compared with the</a:t>
            </a:r>
            <a:r>
              <a:rPr lang="tr-TR" sz="1400" dirty="0"/>
              <a:t> </a:t>
            </a:r>
            <a:r>
              <a:rPr lang="en-US" sz="1400" dirty="0"/>
              <a:t>static situation, the initial effect of increasing the oscillation rate</a:t>
            </a:r>
            <a:r>
              <a:rPr lang="tr-TR" sz="1400" dirty="0"/>
              <a:t> </a:t>
            </a:r>
            <a:r>
              <a:rPr lang="en-US" sz="1400" dirty="0"/>
              <a:t>is to delay vortex breakdown</a:t>
            </a:r>
            <a:r>
              <a:rPr lang="tr-TR" sz="1400" dirty="0"/>
              <a:t>: </a:t>
            </a:r>
            <a:r>
              <a:rPr lang="en-GB" sz="1400" dirty="0"/>
              <a:t>k = 0</a:t>
            </a:r>
            <a:r>
              <a:rPr lang="tr-TR" sz="1400" dirty="0"/>
              <a:t>,</a:t>
            </a:r>
            <a:r>
              <a:rPr lang="en-GB" sz="1400" dirty="0"/>
              <a:t>15</a:t>
            </a:r>
            <a:r>
              <a:rPr lang="tr-TR" sz="1400" dirty="0"/>
              <a:t> </a:t>
            </a:r>
            <a:r>
              <a:rPr lang="en-US" sz="1400" dirty="0"/>
              <a:t>breakdown barely reaches the trailing edge of the R1 wing</a:t>
            </a:r>
            <a:r>
              <a:rPr lang="tr-TR" sz="1400" dirty="0"/>
              <a:t> </a:t>
            </a:r>
            <a:r>
              <a:rPr lang="en-US" sz="1400" dirty="0"/>
              <a:t>through the oscillation cycle, and at k = 0</a:t>
            </a:r>
            <a:r>
              <a:rPr lang="tr-TR" sz="1400" dirty="0"/>
              <a:t>,</a:t>
            </a:r>
            <a:r>
              <a:rPr lang="en-US" sz="1400" dirty="0"/>
              <a:t>25 the</a:t>
            </a:r>
            <a:r>
              <a:rPr lang="tr-TR" sz="1400" dirty="0"/>
              <a:t> </a:t>
            </a:r>
            <a:r>
              <a:rPr lang="en-US" sz="1400" dirty="0"/>
              <a:t>breakdown location moves farther downstream from the trailing</a:t>
            </a:r>
            <a:r>
              <a:rPr lang="tr-TR" sz="1400" dirty="0"/>
              <a:t> </a:t>
            </a:r>
            <a:r>
              <a:rPr lang="en-GB" sz="1400" dirty="0"/>
              <a:t>edge.</a:t>
            </a:r>
            <a:endParaRPr lang="tr-TR" sz="1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1400" dirty="0"/>
              <a:t>W</a:t>
            </a:r>
            <a:r>
              <a:rPr lang="en-GB" sz="1400" dirty="0" err="1"/>
              <a:t>hen</a:t>
            </a:r>
            <a:r>
              <a:rPr lang="en-GB" sz="1400" dirty="0"/>
              <a:t> the oscillation</a:t>
            </a:r>
            <a:r>
              <a:rPr lang="tr-TR" sz="1400" dirty="0"/>
              <a:t> </a:t>
            </a:r>
            <a:r>
              <a:rPr lang="en-US" sz="1400" dirty="0"/>
              <a:t>frequency is increased to higher values such as the natural value</a:t>
            </a:r>
            <a:r>
              <a:rPr lang="tr-TR" sz="1400" dirty="0"/>
              <a:t> (k = 0,66)</a:t>
            </a:r>
            <a:r>
              <a:rPr lang="en-US" sz="1400" dirty="0"/>
              <a:t>,</a:t>
            </a:r>
            <a:r>
              <a:rPr lang="tr-TR" sz="1400" dirty="0"/>
              <a:t> </a:t>
            </a:r>
            <a:r>
              <a:rPr lang="en-US" sz="1400" dirty="0"/>
              <a:t>breakdown will propagate back onto the wing and towards the</a:t>
            </a:r>
            <a:r>
              <a:rPr lang="tr-TR" sz="1400" dirty="0"/>
              <a:t> </a:t>
            </a:r>
            <a:r>
              <a:rPr lang="en-GB" sz="1400" dirty="0"/>
              <a:t>apex.</a:t>
            </a:r>
            <a:endParaRPr lang="tr-TR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27DDE5-69A6-4F88-8581-1B4273BBE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2541353"/>
            <a:ext cx="10868025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FEBBEB-4356-4CF2-AF28-4D8B94DF2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4468441"/>
            <a:ext cx="2576513" cy="19446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E31140-4517-4733-BD7F-98061DD9E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578" y="4482106"/>
            <a:ext cx="2658621" cy="19446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21ED5D-648D-499F-B813-EBDB930EA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2" y="4502166"/>
            <a:ext cx="2637275" cy="19108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7CD14B-0A1B-449A-B3A8-579725650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2075" y="4557749"/>
            <a:ext cx="2547937" cy="184505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4097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/>
              <a:t>FO Test </a:t>
            </a:r>
            <a:r>
              <a:rPr lang="tr-TR" b="1" dirty="0" err="1"/>
              <a:t>Example</a:t>
            </a:r>
            <a:r>
              <a:rPr lang="tr-TR" b="1" dirty="0"/>
              <a:t> -2 </a:t>
            </a:r>
            <a:r>
              <a:rPr lang="tr-TR" sz="2400" b="1" dirty="0"/>
              <a:t>(</a:t>
            </a:r>
            <a:r>
              <a:rPr lang="tr-TR" sz="2400" b="1" dirty="0" err="1"/>
              <a:t>Nguyen</a:t>
            </a:r>
            <a:r>
              <a:rPr lang="tr-TR" sz="2400" b="1" dirty="0"/>
              <a:t>, </a:t>
            </a:r>
            <a:r>
              <a:rPr lang="tr-TR" sz="2400" b="1" dirty="0" err="1"/>
              <a:t>Yip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Chambers</a:t>
            </a:r>
            <a:r>
              <a:rPr lang="tr-TR" sz="2400" b="1" dirty="0"/>
              <a:t>, 1981)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14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E2290B-9917-4C35-A006-AB646382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5631"/>
            <a:ext cx="6243735" cy="37342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800" b="1" dirty="0"/>
              <a:t>9mt x 18mt </a:t>
            </a:r>
            <a:r>
              <a:rPr lang="tr-TR" sz="1800" b="1" dirty="0" err="1"/>
              <a:t>Wind</a:t>
            </a:r>
            <a:r>
              <a:rPr lang="tr-TR" sz="1800" b="1" dirty="0"/>
              <a:t> </a:t>
            </a:r>
            <a:r>
              <a:rPr lang="tr-TR" sz="1800" b="1" dirty="0" err="1"/>
              <a:t>tunnel</a:t>
            </a:r>
            <a:r>
              <a:rPr lang="tr-TR" sz="1800" b="1" dirty="0"/>
              <a:t> test: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Free</a:t>
            </a:r>
            <a:r>
              <a:rPr lang="tr-TR" sz="1600" dirty="0"/>
              <a:t> </a:t>
            </a:r>
            <a:r>
              <a:rPr lang="tr-TR" sz="1600" dirty="0" err="1"/>
              <a:t>stream</a:t>
            </a:r>
            <a:r>
              <a:rPr lang="tr-TR" sz="1600" dirty="0"/>
              <a:t> </a:t>
            </a:r>
            <a:r>
              <a:rPr lang="tr-TR" sz="1600" dirty="0" err="1"/>
              <a:t>dyn</a:t>
            </a:r>
            <a:r>
              <a:rPr lang="tr-TR" sz="1600" dirty="0"/>
              <a:t> </a:t>
            </a:r>
            <a:r>
              <a:rPr lang="tr-TR" sz="1600" dirty="0" err="1"/>
              <a:t>pressure</a:t>
            </a:r>
            <a:r>
              <a:rPr lang="tr-TR" sz="1600" dirty="0"/>
              <a:t>: </a:t>
            </a:r>
            <a:r>
              <a:rPr lang="tr-TR" sz="1600" dirty="0" err="1"/>
              <a:t>up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0,28 </a:t>
            </a:r>
            <a:r>
              <a:rPr lang="tr-TR" sz="1600" dirty="0" err="1"/>
              <a:t>barg</a:t>
            </a:r>
            <a:endParaRPr lang="tr-TR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Various</a:t>
            </a:r>
            <a:r>
              <a:rPr lang="tr-TR" sz="1600" dirty="0"/>
              <a:t> </a:t>
            </a:r>
            <a:r>
              <a:rPr lang="tr-TR" sz="1600" dirty="0" err="1"/>
              <a:t>sweep</a:t>
            </a:r>
            <a:r>
              <a:rPr lang="tr-TR" sz="1600" dirty="0"/>
              <a:t> </a:t>
            </a:r>
            <a:r>
              <a:rPr lang="tr-TR" sz="1600" dirty="0" err="1"/>
              <a:t>angle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types</a:t>
            </a:r>
            <a:r>
              <a:rPr lang="tr-TR" sz="1600" dirty="0"/>
              <a:t> (</a:t>
            </a:r>
            <a:r>
              <a:rPr lang="tr-TR" sz="1600" dirty="0" err="1"/>
              <a:t>sharp</a:t>
            </a:r>
            <a:r>
              <a:rPr lang="tr-TR" sz="1600" dirty="0"/>
              <a:t> &amp; </a:t>
            </a:r>
            <a:r>
              <a:rPr lang="tr-TR" sz="1600" dirty="0" err="1"/>
              <a:t>round</a:t>
            </a:r>
            <a:r>
              <a:rPr lang="tr-TR" sz="1600" dirty="0"/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Various</a:t>
            </a:r>
            <a:r>
              <a:rPr lang="tr-TR" sz="1600" dirty="0"/>
              <a:t> </a:t>
            </a:r>
            <a:r>
              <a:rPr lang="tr-TR" sz="1600" dirty="0" err="1"/>
              <a:t>attack</a:t>
            </a:r>
            <a:r>
              <a:rPr lang="tr-TR" sz="1600" dirty="0"/>
              <a:t> </a:t>
            </a:r>
            <a:r>
              <a:rPr lang="tr-TR" sz="1600" dirty="0" err="1"/>
              <a:t>angles</a:t>
            </a:r>
            <a:r>
              <a:rPr lang="tr-TR" sz="1600" dirty="0"/>
              <a:t> = 0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tr-TR" sz="1600" dirty="0"/>
              <a:t> ~ 40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Zero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sideslip</a:t>
            </a:r>
            <a:endParaRPr lang="tr-TR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Sinusoidal</a:t>
            </a:r>
            <a:r>
              <a:rPr lang="tr-TR" sz="1600" dirty="0"/>
              <a:t> </a:t>
            </a:r>
            <a:r>
              <a:rPr lang="tr-TR" sz="1600" dirty="0" err="1"/>
              <a:t>motion</a:t>
            </a:r>
            <a:r>
              <a:rPr lang="tr-TR" sz="1600" dirty="0"/>
              <a:t>, </a:t>
            </a:r>
            <a:r>
              <a:rPr lang="tr-TR" sz="1600" dirty="0" err="1"/>
              <a:t>amplitude</a:t>
            </a:r>
            <a:r>
              <a:rPr lang="tr-TR" sz="1600" dirty="0"/>
              <a:t> =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± 5 , ±</a:t>
            </a:r>
            <a:r>
              <a:rPr lang="tr-TR" sz="1600" dirty="0"/>
              <a:t> 10 ,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tr-TR" sz="1600" dirty="0"/>
              <a:t> 29 (</a:t>
            </a:r>
            <a:r>
              <a:rPr lang="tr-TR" sz="1600" dirty="0" err="1"/>
              <a:t>roll</a:t>
            </a:r>
            <a:r>
              <a:rPr lang="tr-TR" sz="1600" dirty="0"/>
              <a:t> </a:t>
            </a:r>
            <a:r>
              <a:rPr lang="tr-TR" sz="1600" dirty="0" err="1"/>
              <a:t>angle</a:t>
            </a:r>
            <a:r>
              <a:rPr lang="tr-TR" sz="1600" dirty="0"/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/>
              <a:t>k (</a:t>
            </a:r>
            <a:r>
              <a:rPr lang="tr-TR" sz="1600" dirty="0" err="1"/>
              <a:t>reduced</a:t>
            </a:r>
            <a:r>
              <a:rPr lang="tr-TR" sz="1600" dirty="0"/>
              <a:t> </a:t>
            </a:r>
            <a:r>
              <a:rPr lang="tr-TR" sz="1600" dirty="0" err="1"/>
              <a:t>frequency</a:t>
            </a:r>
            <a:r>
              <a:rPr lang="tr-TR" sz="1600" dirty="0"/>
              <a:t>): </a:t>
            </a:r>
            <a:r>
              <a:rPr lang="tr-TR" sz="1600" dirty="0" err="1"/>
              <a:t>ωb</a:t>
            </a:r>
            <a:r>
              <a:rPr lang="tr-TR" sz="1600" dirty="0"/>
              <a:t>/U = 0,06 , 0,09 , 0,12</a:t>
            </a:r>
            <a:endParaRPr lang="tr-TR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101F1-0C5F-49BF-9231-A4A98F8A1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852" y="1285631"/>
            <a:ext cx="2443648" cy="460533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66B981-4CFA-4580-9FE0-8F1925F4A760}"/>
              </a:ext>
            </a:extLst>
          </p:cNvPr>
          <p:cNvSpPr txBox="1">
            <a:spLocks/>
          </p:cNvSpPr>
          <p:nvPr/>
        </p:nvSpPr>
        <p:spPr>
          <a:xfrm>
            <a:off x="838199" y="3304816"/>
            <a:ext cx="7008847" cy="3256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1600" b="1" dirty="0" err="1"/>
              <a:t>Remark</a:t>
            </a:r>
            <a:r>
              <a:rPr lang="tr-TR" sz="1600" b="1" dirty="0"/>
              <a:t>: </a:t>
            </a:r>
            <a:r>
              <a:rPr lang="tr-TR" sz="1600" dirty="0" err="1"/>
              <a:t>major</a:t>
            </a:r>
            <a:r>
              <a:rPr lang="tr-TR" sz="1600" dirty="0"/>
              <a:t> </a:t>
            </a:r>
            <a:r>
              <a:rPr lang="tr-TR" sz="1600" dirty="0" err="1"/>
              <a:t>factor</a:t>
            </a:r>
            <a:r>
              <a:rPr lang="tr-TR" sz="1600" dirty="0"/>
              <a:t> </a:t>
            </a:r>
            <a:r>
              <a:rPr lang="tr-TR" sz="1600" dirty="0" err="1"/>
              <a:t>producing</a:t>
            </a:r>
            <a:r>
              <a:rPr lang="tr-TR" sz="1600" dirty="0"/>
              <a:t> </a:t>
            </a:r>
            <a:r>
              <a:rPr lang="tr-TR" sz="1600" dirty="0" err="1"/>
              <a:t>wing</a:t>
            </a:r>
            <a:r>
              <a:rPr lang="tr-TR" sz="1600" dirty="0"/>
              <a:t> </a:t>
            </a:r>
            <a:r>
              <a:rPr lang="tr-TR" sz="1600" dirty="0" err="1"/>
              <a:t>rock</a:t>
            </a:r>
            <a:r>
              <a:rPr lang="tr-TR" sz="1600" dirty="0"/>
              <a:t> is </a:t>
            </a:r>
            <a:r>
              <a:rPr lang="tr-TR" sz="1600" dirty="0" err="1"/>
              <a:t>loss</a:t>
            </a:r>
            <a:r>
              <a:rPr lang="tr-TR" sz="1600" dirty="0"/>
              <a:t> of damping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sz="1600" dirty="0"/>
              <a:t>Damping in </a:t>
            </a:r>
            <a:r>
              <a:rPr lang="tr-TR" sz="1600" dirty="0" err="1"/>
              <a:t>roll</a:t>
            </a:r>
            <a:r>
              <a:rPr lang="tr-TR" sz="1600" dirty="0"/>
              <a:t> </a:t>
            </a:r>
            <a:r>
              <a:rPr lang="tr-TR" sz="1600" dirty="0" err="1"/>
              <a:t>parameter</a:t>
            </a:r>
            <a:r>
              <a:rPr lang="tr-TR" sz="1600" dirty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sz="1800" dirty="0"/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/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600" dirty="0"/>
              <a:t>C</a:t>
            </a:r>
            <a:r>
              <a:rPr lang="tr-TR" sz="1600" baseline="-25000" dirty="0"/>
              <a:t>l</a:t>
            </a:r>
            <a:r>
              <a:rPr lang="tr-TR" sz="1600" dirty="0"/>
              <a:t>: Rolling moment </a:t>
            </a:r>
            <a:r>
              <a:rPr lang="tr-TR" sz="1600" dirty="0" err="1"/>
              <a:t>coefficient</a:t>
            </a:r>
            <a:r>
              <a:rPr lang="tr-TR" sz="1600" dirty="0"/>
              <a:t>,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tr-TR" sz="14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 err="1"/>
              <a:t>Where</a:t>
            </a:r>
            <a:r>
              <a:rPr lang="tr-TR" sz="1400" dirty="0"/>
              <a:t> 	</a:t>
            </a:r>
            <a:r>
              <a:rPr lang="tr-TR" sz="1400" dirty="0" err="1"/>
              <a:t>Ix</a:t>
            </a:r>
            <a:r>
              <a:rPr lang="tr-TR" sz="1400" dirty="0"/>
              <a:t>: </a:t>
            </a:r>
            <a:r>
              <a:rPr lang="tr-TR" sz="1400" dirty="0" err="1"/>
              <a:t>roll</a:t>
            </a:r>
            <a:r>
              <a:rPr lang="tr-TR" sz="1400" dirty="0"/>
              <a:t> </a:t>
            </a:r>
            <a:r>
              <a:rPr lang="tr-TR" sz="1400" dirty="0" err="1"/>
              <a:t>inertia</a:t>
            </a:r>
            <a:r>
              <a:rPr lang="tr-TR" sz="1400" dirty="0"/>
              <a:t> of </a:t>
            </a:r>
            <a:r>
              <a:rPr lang="tr-TR" sz="1400" dirty="0" err="1"/>
              <a:t>the</a:t>
            </a:r>
            <a:r>
              <a:rPr lang="tr-TR" sz="1400" dirty="0"/>
              <a:t> model </a:t>
            </a:r>
            <a:r>
              <a:rPr lang="tr-TR" sz="1400" dirty="0" err="1"/>
              <a:t>experimentally</a:t>
            </a:r>
            <a:r>
              <a:rPr lang="tr-TR" sz="1400" dirty="0"/>
              <a:t> </a:t>
            </a:r>
            <a:r>
              <a:rPr lang="tr-TR" sz="1400" dirty="0" err="1"/>
              <a:t>determined</a:t>
            </a:r>
            <a:endParaRPr lang="tr-TR" sz="14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/>
              <a:t>	q: </a:t>
            </a:r>
            <a:r>
              <a:rPr lang="tr-TR" sz="1400" dirty="0" err="1"/>
              <a:t>free</a:t>
            </a:r>
            <a:r>
              <a:rPr lang="tr-TR" sz="1400" dirty="0"/>
              <a:t> </a:t>
            </a:r>
            <a:r>
              <a:rPr lang="tr-TR" sz="1400" dirty="0" err="1"/>
              <a:t>stream</a:t>
            </a:r>
            <a:r>
              <a:rPr lang="tr-TR" sz="1400" dirty="0"/>
              <a:t> </a:t>
            </a:r>
            <a:r>
              <a:rPr lang="tr-TR" sz="1400" dirty="0" err="1"/>
              <a:t>dynamic</a:t>
            </a:r>
            <a:r>
              <a:rPr lang="tr-TR" sz="1400" dirty="0"/>
              <a:t> </a:t>
            </a:r>
            <a:r>
              <a:rPr lang="tr-TR" sz="1400" dirty="0" err="1"/>
              <a:t>pressure</a:t>
            </a:r>
            <a:endParaRPr lang="tr-TR" sz="14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/>
              <a:t>	S: </a:t>
            </a:r>
            <a:r>
              <a:rPr lang="tr-TR" sz="1400" dirty="0" err="1"/>
              <a:t>wing</a:t>
            </a:r>
            <a:r>
              <a:rPr lang="tr-TR" sz="1400" dirty="0"/>
              <a:t> </a:t>
            </a:r>
            <a:r>
              <a:rPr lang="tr-TR" sz="1400" dirty="0" err="1"/>
              <a:t>area</a:t>
            </a:r>
            <a:endParaRPr lang="tr-TR" sz="14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/>
              <a:t>	b: </a:t>
            </a:r>
            <a:r>
              <a:rPr lang="tr-TR" sz="1400" dirty="0" err="1"/>
              <a:t>wing</a:t>
            </a:r>
            <a:r>
              <a:rPr lang="tr-TR" sz="1400" dirty="0"/>
              <a:t> </a:t>
            </a:r>
            <a:r>
              <a:rPr lang="tr-TR" sz="1400" dirty="0" err="1"/>
              <a:t>span</a:t>
            </a:r>
            <a:endParaRPr lang="tr-TR" sz="14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400" dirty="0"/>
              <a:t>	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φ(t1): </a:t>
            </a:r>
            <a:r>
              <a:rPr lang="tr-T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roll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angle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tr-T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time</a:t>
            </a:r>
            <a:endParaRPr lang="en-GB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68EC9D-D1E6-4CB4-BDEE-7A3873CE7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38"/>
          <a:stretch/>
        </p:blipFill>
        <p:spPr>
          <a:xfrm>
            <a:off x="3294895" y="3687486"/>
            <a:ext cx="1528081" cy="559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7A76CF-3FB4-4DEC-8553-DB9AA3E12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097" y="4339990"/>
            <a:ext cx="540798" cy="647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E9091-F6F9-4912-82B3-D98B0D443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785" y="4963350"/>
            <a:ext cx="2771775" cy="6477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B5097F-37B4-4297-B194-47E256D99757}"/>
              </a:ext>
            </a:extLst>
          </p:cNvPr>
          <p:cNvCxnSpPr>
            <a:cxnSpLocks/>
          </p:cNvCxnSpPr>
          <p:nvPr/>
        </p:nvCxnSpPr>
        <p:spPr>
          <a:xfrm flipH="1">
            <a:off x="3337560" y="4206240"/>
            <a:ext cx="14097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D875D2-98B4-4E54-ADC3-66A2B4BE44F7}"/>
              </a:ext>
            </a:extLst>
          </p:cNvPr>
          <p:cNvCxnSpPr>
            <a:cxnSpLocks/>
          </p:cNvCxnSpPr>
          <p:nvPr/>
        </p:nvCxnSpPr>
        <p:spPr>
          <a:xfrm>
            <a:off x="4369243" y="4251960"/>
            <a:ext cx="270400" cy="126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67A7174-C9BD-45E1-962A-D18C36BDA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592" y="4159784"/>
            <a:ext cx="540798" cy="7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4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/>
              <a:t>FO Test </a:t>
            </a:r>
            <a:r>
              <a:rPr lang="tr-TR" b="1" dirty="0" err="1"/>
              <a:t>Example</a:t>
            </a:r>
            <a:r>
              <a:rPr lang="tr-TR" b="1" dirty="0"/>
              <a:t> -2 </a:t>
            </a:r>
            <a:r>
              <a:rPr lang="tr-TR" sz="2400" b="1" dirty="0"/>
              <a:t>(</a:t>
            </a:r>
            <a:r>
              <a:rPr lang="tr-TR" sz="2400" b="1" dirty="0" err="1"/>
              <a:t>Nguyen</a:t>
            </a:r>
            <a:r>
              <a:rPr lang="tr-TR" sz="2400" b="1" dirty="0"/>
              <a:t>, </a:t>
            </a:r>
            <a:r>
              <a:rPr lang="tr-TR" sz="2400" b="1" dirty="0" err="1"/>
              <a:t>Yip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Chambers</a:t>
            </a:r>
            <a:r>
              <a:rPr lang="tr-TR" sz="2400" b="1" dirty="0"/>
              <a:t>, 1981) - OUTPUTS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0E835-4FAE-4A19-9F07-4283E6239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457" y="3134408"/>
            <a:ext cx="3429000" cy="3301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A7445-A49E-4706-8054-26284338E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543" y="3067024"/>
            <a:ext cx="4159252" cy="3471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4DC54-203A-41C0-A976-20F56CC3B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895" y="2488808"/>
            <a:ext cx="914400" cy="4857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C1F9CF-60BB-414C-81A8-C4B25D33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5631"/>
            <a:ext cx="10433181" cy="2143369"/>
          </a:xfrm>
        </p:spPr>
        <p:txBody>
          <a:bodyPr>
            <a:noAutofit/>
          </a:bodyPr>
          <a:lstStyle/>
          <a:p>
            <a:r>
              <a:rPr lang="tr-TR" sz="1600" dirty="0" err="1"/>
              <a:t>Roll</a:t>
            </a:r>
            <a:r>
              <a:rPr lang="tr-TR" sz="1600" dirty="0"/>
              <a:t> damping </a:t>
            </a:r>
            <a:r>
              <a:rPr lang="tr-TR" sz="1600" dirty="0" err="1"/>
              <a:t>parameters</a:t>
            </a:r>
            <a:r>
              <a:rPr lang="tr-TR" sz="1600" dirty="0"/>
              <a:t> </a:t>
            </a:r>
            <a:r>
              <a:rPr lang="tr-TR" sz="1600" baseline="-25000" dirty="0"/>
              <a:t>                                   </a:t>
            </a:r>
            <a:r>
              <a:rPr lang="tr-TR" sz="1600" dirty="0"/>
              <a:t> </a:t>
            </a:r>
            <a:r>
              <a:rPr lang="tr-TR" sz="1600" dirty="0" err="1"/>
              <a:t>vs</a:t>
            </a:r>
            <a:r>
              <a:rPr lang="tr-TR" sz="1600" dirty="0"/>
              <a:t>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FO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FO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(0,22)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equipment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limitations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600" dirty="0"/>
              <a:t>T</a:t>
            </a:r>
            <a:r>
              <a:rPr lang="en-US" sz="1600" dirty="0"/>
              <a:t>he roll damping characteristics of the wing are</a:t>
            </a:r>
            <a:r>
              <a:rPr lang="tr-TR" sz="1600" dirty="0"/>
              <a:t> </a:t>
            </a:r>
            <a:r>
              <a:rPr lang="en-US" sz="1600" dirty="0"/>
              <a:t>not strongly dependent on the frequency of the</a:t>
            </a:r>
            <a:r>
              <a:rPr lang="tr-TR" sz="1600" dirty="0"/>
              <a:t> </a:t>
            </a:r>
            <a:r>
              <a:rPr lang="en-GB" sz="1600" dirty="0" err="1"/>
              <a:t>oscillati</a:t>
            </a:r>
            <a:r>
              <a:rPr lang="tr-TR" sz="1600" dirty="0"/>
              <a:t>on</a:t>
            </a:r>
          </a:p>
          <a:p>
            <a:r>
              <a:rPr lang="tr-TR" sz="1600" dirty="0"/>
              <a:t>P</a:t>
            </a:r>
            <a:r>
              <a:rPr lang="en-GB" sz="1600" dirty="0" err="1"/>
              <a:t>ositive</a:t>
            </a:r>
            <a:r>
              <a:rPr lang="tr-TR" sz="1600" dirty="0"/>
              <a:t> </a:t>
            </a:r>
            <a:r>
              <a:rPr lang="en-US" sz="1600" dirty="0"/>
              <a:t>(stable) damping </a:t>
            </a:r>
            <a:r>
              <a:rPr lang="tr-TR" sz="1600" dirty="0"/>
              <a:t>i</a:t>
            </a:r>
            <a:r>
              <a:rPr lang="en-US" sz="1600" dirty="0"/>
              <a:t>s exhibited at l</a:t>
            </a:r>
            <a:r>
              <a:rPr lang="tr-TR" sz="1600" dirty="0" err="1"/>
              <a:t>ow</a:t>
            </a:r>
            <a:r>
              <a:rPr lang="en-US" sz="1600" dirty="0"/>
              <a:t> angles of</a:t>
            </a:r>
            <a:r>
              <a:rPr lang="tr-TR" sz="1600" dirty="0"/>
              <a:t> </a:t>
            </a:r>
            <a:r>
              <a:rPr lang="en-US" sz="1600" dirty="0"/>
              <a:t>attack followed by a loss in</a:t>
            </a:r>
            <a:r>
              <a:rPr lang="tr-TR" sz="1600" dirty="0"/>
              <a:t> </a:t>
            </a:r>
            <a:r>
              <a:rPr lang="tr-TR" sz="1600" dirty="0" err="1"/>
              <a:t>ro</a:t>
            </a:r>
            <a:r>
              <a:rPr lang="en-US" sz="1600" dirty="0" err="1"/>
              <a:t>ll</a:t>
            </a:r>
            <a:r>
              <a:rPr lang="en-US" sz="1600" dirty="0"/>
              <a:t> </a:t>
            </a:r>
            <a:r>
              <a:rPr lang="tr-TR" sz="1600" dirty="0" err="1"/>
              <a:t>dampi</a:t>
            </a:r>
            <a:r>
              <a:rPr lang="en-US" sz="1600" dirty="0"/>
              <a:t>n</a:t>
            </a:r>
            <a:r>
              <a:rPr lang="tr-TR" sz="1600" dirty="0"/>
              <a:t>g </a:t>
            </a:r>
            <a:r>
              <a:rPr lang="en-US" sz="1600" dirty="0"/>
              <a:t>beginning at </a:t>
            </a:r>
            <a:r>
              <a:rPr lang="tr-TR" sz="1600" dirty="0" err="1"/>
              <a:t>mo</a:t>
            </a:r>
            <a:r>
              <a:rPr lang="en-US" sz="1600" dirty="0" err="1"/>
              <a:t>derate</a:t>
            </a:r>
            <a:r>
              <a:rPr lang="tr-TR" sz="1600" dirty="0"/>
              <a:t> </a:t>
            </a:r>
            <a:r>
              <a:rPr lang="en-US" sz="1600" dirty="0"/>
              <a:t>angles of </a:t>
            </a:r>
            <a:r>
              <a:rPr lang="en-US" sz="1600" dirty="0" err="1"/>
              <a:t>attac</a:t>
            </a:r>
            <a:r>
              <a:rPr lang="tr-TR" sz="1600" dirty="0"/>
              <a:t>k</a:t>
            </a:r>
            <a:r>
              <a:rPr lang="en-US" sz="1600" dirty="0"/>
              <a:t> such that</a:t>
            </a:r>
            <a:r>
              <a:rPr lang="tr-TR" sz="1600" dirty="0"/>
              <a:t> </a:t>
            </a:r>
            <a:r>
              <a:rPr lang="en-US" sz="1600" dirty="0"/>
              <a:t>positive (unstable) valuer of </a:t>
            </a:r>
            <a:r>
              <a:rPr lang="tr-TR" sz="1600" dirty="0"/>
              <a:t>                              </a:t>
            </a:r>
            <a:r>
              <a:rPr lang="en-US" sz="1600" dirty="0"/>
              <a:t>are</a:t>
            </a:r>
            <a:r>
              <a:rPr lang="tr-TR" sz="1600" dirty="0"/>
              <a:t> </a:t>
            </a:r>
            <a:r>
              <a:rPr lang="en-GB" sz="1600" dirty="0"/>
              <a:t>exhibited for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GB" sz="1600" dirty="0"/>
              <a:t> &gt; 18.</a:t>
            </a:r>
            <a:endParaRPr lang="tr-TR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DD0897-4C8C-46EE-B465-1122C33AF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535" y="1184958"/>
            <a:ext cx="9144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Rotary</a:t>
            </a:r>
            <a:r>
              <a:rPr lang="tr-TR" b="1" dirty="0"/>
              <a:t> </a:t>
            </a:r>
            <a:r>
              <a:rPr lang="tr-TR" b="1" dirty="0" err="1"/>
              <a:t>Balance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29"/>
            <a:ext cx="10329908" cy="5437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R</a:t>
            </a:r>
            <a:r>
              <a:rPr lang="en-US" sz="2400" dirty="0" err="1"/>
              <a:t>otary</a:t>
            </a:r>
            <a:r>
              <a:rPr lang="en-US" sz="2400" dirty="0"/>
              <a:t> balance </a:t>
            </a:r>
            <a:r>
              <a:rPr lang="tr-TR" sz="2400" dirty="0"/>
              <a:t>is a</a:t>
            </a:r>
            <a:r>
              <a:rPr lang="en-US" sz="2400" dirty="0"/>
              <a:t> technique for measuring forces under dynamic conditions in a tunnel</a:t>
            </a:r>
            <a:r>
              <a:rPr lang="tr-TR" sz="2400" dirty="0"/>
              <a:t>/</a:t>
            </a:r>
            <a:r>
              <a:rPr lang="tr-TR" sz="2400" dirty="0" err="1"/>
              <a:t>channel</a:t>
            </a:r>
            <a:r>
              <a:rPr lang="en-US" sz="2400" dirty="0"/>
              <a:t>. The rotary balance drives the model relative to the airstream and measures the resulting forces on the model</a:t>
            </a:r>
            <a:r>
              <a:rPr lang="tr-TR" sz="2400" dirty="0"/>
              <a:t> (</a:t>
            </a:r>
            <a:r>
              <a:rPr lang="tr-TR" sz="2400" dirty="0" err="1"/>
              <a:t>Tuttle</a:t>
            </a:r>
            <a:r>
              <a:rPr lang="tr-TR" sz="2400" dirty="0"/>
              <a:t>, H., 1989)</a:t>
            </a:r>
            <a:r>
              <a:rPr lang="en-US" sz="2400" dirty="0"/>
              <a:t>. 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RBT data is </a:t>
            </a:r>
            <a:r>
              <a:rPr lang="tr-TR" sz="2400" dirty="0" err="1"/>
              <a:t>used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identify</a:t>
            </a:r>
            <a:r>
              <a:rPr lang="tr-TR" sz="2400" dirty="0"/>
              <a:t> </a:t>
            </a:r>
            <a:r>
              <a:rPr lang="tr-TR" sz="2400" i="1" dirty="0" err="1"/>
              <a:t>spin</a:t>
            </a:r>
            <a:r>
              <a:rPr lang="tr-TR" sz="2400" i="1" dirty="0"/>
              <a:t>* </a:t>
            </a:r>
            <a:r>
              <a:rPr lang="tr-TR" sz="2400" i="1" dirty="0" err="1"/>
              <a:t>modes</a:t>
            </a:r>
            <a:r>
              <a:rPr lang="tr-TR" sz="2400" i="1" dirty="0"/>
              <a:t> </a:t>
            </a:r>
            <a:r>
              <a:rPr lang="tr-TR" sz="2400" dirty="0"/>
              <a:t>of </a:t>
            </a:r>
            <a:r>
              <a:rPr lang="tr-TR" sz="2400" dirty="0" err="1"/>
              <a:t>aircraft</a:t>
            </a:r>
            <a:r>
              <a:rPr lang="tr-TR" sz="2400" dirty="0"/>
              <a:t>, but it </a:t>
            </a:r>
            <a:r>
              <a:rPr lang="tr-TR" sz="2400" dirty="0" err="1"/>
              <a:t>does</a:t>
            </a:r>
            <a:r>
              <a:rPr lang="tr-TR" sz="2400" dirty="0"/>
              <a:t> not </a:t>
            </a:r>
            <a:r>
              <a:rPr lang="tr-TR" sz="2400" dirty="0" err="1"/>
              <a:t>provide</a:t>
            </a:r>
            <a:r>
              <a:rPr lang="tr-TR" sz="2400" dirty="0"/>
              <a:t> a </a:t>
            </a:r>
            <a:r>
              <a:rPr lang="tr-TR" sz="2400" dirty="0" err="1"/>
              <a:t>database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nonspinning</a:t>
            </a:r>
            <a:r>
              <a:rPr lang="tr-TR" sz="2400" dirty="0"/>
              <a:t> </a:t>
            </a:r>
            <a:r>
              <a:rPr lang="tr-TR" sz="2400" dirty="0" err="1"/>
              <a:t>maneuvers</a:t>
            </a:r>
            <a:r>
              <a:rPr lang="tr-TR" sz="2400" dirty="0"/>
              <a:t>, </a:t>
            </a:r>
            <a:r>
              <a:rPr lang="en-GB" sz="2400" dirty="0"/>
              <a:t>because the</a:t>
            </a:r>
            <a:r>
              <a:rPr lang="tr-TR" sz="2400" dirty="0"/>
              <a:t> </a:t>
            </a:r>
            <a:r>
              <a:rPr lang="en-US" sz="2400" dirty="0"/>
              <a:t>test conditions closely approximate aircraft spin</a:t>
            </a:r>
            <a:r>
              <a:rPr lang="tr-TR" sz="2400" dirty="0"/>
              <a:t> </a:t>
            </a:r>
            <a:r>
              <a:rPr lang="en-GB" sz="2400" dirty="0"/>
              <a:t>m</a:t>
            </a:r>
            <a:r>
              <a:rPr lang="tr-TR" sz="2400" dirty="0" err="1"/>
              <a:t>otions</a:t>
            </a:r>
            <a:r>
              <a:rPr lang="tr-TR" sz="2400" dirty="0"/>
              <a:t>.  </a:t>
            </a:r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rotary</a:t>
            </a:r>
            <a:r>
              <a:rPr lang="tr-TR" sz="2400" dirty="0"/>
              <a:t> </a:t>
            </a:r>
            <a:r>
              <a:rPr lang="tr-TR" sz="2400" dirty="0" err="1"/>
              <a:t>balance</a:t>
            </a:r>
            <a:r>
              <a:rPr lang="tr-TR" sz="2400" dirty="0"/>
              <a:t> test, </a:t>
            </a:r>
            <a:r>
              <a:rPr lang="tr-TR" sz="2400" dirty="0" err="1"/>
              <a:t>the</a:t>
            </a:r>
            <a:r>
              <a:rPr lang="tr-TR" sz="2400" dirty="0"/>
              <a:t> model is </a:t>
            </a:r>
            <a:r>
              <a:rPr lang="tr-TR" sz="2400" dirty="0" err="1"/>
              <a:t>rotated</a:t>
            </a:r>
            <a:r>
              <a:rPr lang="tr-TR" sz="2400" dirty="0"/>
              <a:t> at a </a:t>
            </a:r>
            <a:r>
              <a:rPr lang="tr-TR" sz="2400" dirty="0" err="1"/>
              <a:t>constant</a:t>
            </a:r>
            <a:r>
              <a:rPr lang="tr-TR" sz="2400" dirty="0"/>
              <a:t> rate </a:t>
            </a:r>
            <a:r>
              <a:rPr lang="tr-TR" sz="2400" dirty="0" err="1"/>
              <a:t>about</a:t>
            </a:r>
            <a:r>
              <a:rPr lang="tr-TR" sz="2400" dirty="0"/>
              <a:t> </a:t>
            </a:r>
            <a:r>
              <a:rPr lang="tr-TR" sz="2400" dirty="0" err="1"/>
              <a:t>free</a:t>
            </a:r>
            <a:r>
              <a:rPr lang="tr-TR" sz="2400" dirty="0"/>
              <a:t> </a:t>
            </a:r>
            <a:r>
              <a:rPr lang="tr-TR" sz="2400" dirty="0" err="1"/>
              <a:t>stream</a:t>
            </a:r>
            <a:r>
              <a:rPr lang="tr-TR" sz="2400" dirty="0"/>
              <a:t> </a:t>
            </a:r>
            <a:r>
              <a:rPr lang="tr-TR" sz="2400" dirty="0" err="1"/>
              <a:t>velocity</a:t>
            </a:r>
            <a:r>
              <a:rPr lang="tr-TR" sz="2400" dirty="0"/>
              <a:t> </a:t>
            </a:r>
            <a:r>
              <a:rPr lang="tr-TR" sz="2400" dirty="0" err="1"/>
              <a:t>vector</a:t>
            </a:r>
            <a:r>
              <a:rPr lang="tr-TR" sz="2400" dirty="0"/>
              <a:t> (</a:t>
            </a:r>
            <a:r>
              <a:rPr lang="tr-TR" sz="2400" dirty="0" err="1"/>
              <a:t>roll</a:t>
            </a:r>
            <a:r>
              <a:rPr lang="tr-TR" sz="2400" dirty="0"/>
              <a:t>) (</a:t>
            </a:r>
            <a:r>
              <a:rPr lang="tr-TR" sz="2400" dirty="0" err="1"/>
              <a:t>Kalviste</a:t>
            </a:r>
            <a:r>
              <a:rPr lang="en-US" sz="2400" dirty="0"/>
              <a:t>, J., </a:t>
            </a:r>
            <a:r>
              <a:rPr lang="tr-TR" sz="2400" dirty="0"/>
              <a:t>1982).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tr-TR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 t</a:t>
            </a:r>
            <a:r>
              <a:rPr lang="en-US" sz="24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</a:t>
            </a:r>
            <a:r>
              <a:rPr lang="tr-TR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video</a:t>
            </a:r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conducted in 1960 at NASA Langley Research Center’s</a:t>
            </a:r>
            <a:endParaRPr lang="tr-TR" sz="2400" dirty="0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tr-TR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4,8mt</a:t>
            </a:r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Transonic Dynamics Tunnel</a:t>
            </a:r>
            <a:r>
              <a:rPr lang="tr-TR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 B-58 </a:t>
            </a:r>
            <a:r>
              <a:rPr lang="tr-TR" sz="24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aircraft</a:t>
            </a:r>
            <a:r>
              <a:rPr lang="tr-TR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 was 1/40 scale</a:t>
            </a:r>
            <a:r>
              <a:rPr lang="tr-TR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</a:t>
            </a:r>
            <a:r>
              <a:rPr lang="tr-TR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=12˚, </a:t>
            </a:r>
            <a:r>
              <a:rPr lang="el-GR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</a:t>
            </a:r>
            <a:r>
              <a:rPr lang="tr-TR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=90˚-80˚-70˚-60˚, </a:t>
            </a:r>
            <a:r>
              <a:rPr lang="tr-TR" sz="24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rpm</a:t>
            </a:r>
            <a:r>
              <a:rPr lang="tr-TR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=170-340 </a:t>
            </a:r>
            <a:endParaRPr lang="tr-TR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04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Rotary</a:t>
            </a:r>
            <a:r>
              <a:rPr lang="tr-TR" b="1" dirty="0"/>
              <a:t> </a:t>
            </a:r>
            <a:r>
              <a:rPr lang="tr-TR" b="1" dirty="0" err="1"/>
              <a:t>Balance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D28DB-D5E0-4F08-8996-C04EFE8637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0629"/>
                <a:ext cx="10329908" cy="509572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000" dirty="0"/>
                  <a:t>The model </a:t>
                </a:r>
                <a:r>
                  <a:rPr lang="tr-TR" sz="2000" dirty="0" err="1"/>
                  <a:t>generally</a:t>
                </a:r>
                <a:r>
                  <a:rPr lang="tr-TR" sz="2000" dirty="0"/>
                  <a:t> </a:t>
                </a:r>
                <a:r>
                  <a:rPr lang="en-US" sz="2000" dirty="0"/>
                  <a:t>sees </a:t>
                </a:r>
                <a:r>
                  <a:rPr lang="tr-TR" sz="2000" dirty="0"/>
                  <a:t>a c</a:t>
                </a:r>
                <a:r>
                  <a:rPr lang="en-US" sz="2000" dirty="0" err="1"/>
                  <a:t>onstant</a:t>
                </a:r>
                <a:r>
                  <a:rPr lang="en-US" sz="2000" dirty="0"/>
                  <a:t> attitude</a:t>
                </a:r>
                <a:r>
                  <a:rPr lang="tr-TR" sz="2000" dirty="0"/>
                  <a:t> (</a:t>
                </a:r>
                <a:r>
                  <a:rPr lang="el-GR" sz="2000" b="1" dirty="0"/>
                  <a:t>α</a:t>
                </a:r>
                <a:r>
                  <a:rPr lang="tr-TR" sz="2000" dirty="0"/>
                  <a:t> </a:t>
                </a:r>
                <a:r>
                  <a:rPr lang="tr-TR" sz="2000" dirty="0" err="1"/>
                  <a:t>and</a:t>
                </a:r>
                <a:r>
                  <a:rPr lang="tr-TR" sz="2000" dirty="0"/>
                  <a:t> </a:t>
                </a:r>
                <a:r>
                  <a:rPr lang="el-GR" sz="2000" b="1" dirty="0"/>
                  <a:t>β</a:t>
                </a:r>
                <a:r>
                  <a:rPr lang="en-US" sz="2000" dirty="0"/>
                  <a:t>) with</a:t>
                </a:r>
                <a:r>
                  <a:rPr lang="tr-TR" sz="2000" dirty="0"/>
                  <a:t> </a:t>
                </a:r>
                <a:r>
                  <a:rPr lang="en-US" sz="2000" dirty="0"/>
                  <a:t>respect to the airstream throughout a rotational</a:t>
                </a:r>
                <a:r>
                  <a:rPr lang="tr-TR" sz="2000" dirty="0"/>
                  <a:t> </a:t>
                </a:r>
                <a:r>
                  <a:rPr lang="en-US" sz="2000" dirty="0"/>
                  <a:t>cycle. The rotational rate is the </a:t>
                </a:r>
                <a:r>
                  <a:rPr lang="tr-TR" sz="2000" dirty="0" err="1"/>
                  <a:t>wind</a:t>
                </a:r>
                <a:r>
                  <a:rPr lang="tr-TR" sz="2000" dirty="0"/>
                  <a:t> </a:t>
                </a:r>
                <a:r>
                  <a:rPr lang="tr-TR" sz="2000" dirty="0" err="1"/>
                  <a:t>or</a:t>
                </a:r>
                <a:r>
                  <a:rPr lang="tr-TR" sz="2000" dirty="0"/>
                  <a:t> </a:t>
                </a:r>
                <a:r>
                  <a:rPr lang="tr-TR" sz="2000" dirty="0" err="1"/>
                  <a:t>free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stream</a:t>
                </a:r>
                <a:r>
                  <a:rPr lang="en-US" sz="2000" dirty="0"/>
                  <a:t> axis roll</a:t>
                </a:r>
                <a:r>
                  <a:rPr lang="tr-TR" sz="2000" dirty="0"/>
                  <a:t> </a:t>
                </a:r>
                <a:r>
                  <a:rPr lang="en-US" sz="2000" dirty="0"/>
                  <a:t>rate. The data should al</a:t>
                </a:r>
                <a:r>
                  <a:rPr lang="tr-TR" sz="2000" dirty="0"/>
                  <a:t>w</a:t>
                </a:r>
                <a:r>
                  <a:rPr lang="en-US" sz="2000" dirty="0" err="1"/>
                  <a:t>ays</a:t>
                </a:r>
                <a:r>
                  <a:rPr lang="en-US" sz="2000" dirty="0"/>
                  <a:t> </a:t>
                </a:r>
                <a:r>
                  <a:rPr lang="tr-TR" sz="2000" dirty="0"/>
                  <a:t>b</a:t>
                </a:r>
                <a:r>
                  <a:rPr lang="en-US" sz="2000" dirty="0" err="1"/>
                  <a:t>e</a:t>
                </a:r>
                <a:r>
                  <a:rPr lang="en-US" sz="2000" dirty="0"/>
                  <a:t> used with the</a:t>
                </a:r>
                <a:r>
                  <a:rPr lang="tr-TR" sz="2000" dirty="0"/>
                  <a:t> s</a:t>
                </a:r>
                <a:r>
                  <a:rPr lang="en-US" sz="2000" dirty="0" err="1"/>
                  <a:t>ame</a:t>
                </a:r>
                <a:r>
                  <a:rPr lang="en-US" sz="2000" dirty="0"/>
                  <a:t> conditions at which it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was</a:t>
                </a:r>
                <a:r>
                  <a:rPr lang="en-US" sz="2000" b="1" dirty="0"/>
                  <a:t> </a:t>
                </a:r>
                <a:r>
                  <a:rPr lang="en-US" sz="2000" dirty="0"/>
                  <a:t>measured. This</a:t>
                </a:r>
                <a:r>
                  <a:rPr lang="tr-TR" sz="2000" dirty="0"/>
                  <a:t> </a:t>
                </a:r>
                <a:r>
                  <a:rPr lang="en-US" sz="2000" dirty="0"/>
                  <a:t>means that the data should be used with the component</a:t>
                </a:r>
                <a:r>
                  <a:rPr lang="tr-TR" sz="2000" dirty="0"/>
                  <a:t> </a:t>
                </a:r>
                <a:r>
                  <a:rPr lang="en-US" sz="2000" dirty="0"/>
                  <a:t>of total rotational rate that is along the velocity</a:t>
                </a:r>
                <a:r>
                  <a:rPr lang="tr-TR" sz="2000" dirty="0"/>
                  <a:t> </a:t>
                </a:r>
                <a:r>
                  <a:rPr lang="en-US" sz="2000" dirty="0"/>
                  <a:t>vector. The total rotational rate can be defined</a:t>
                </a:r>
                <a:r>
                  <a:rPr lang="tr-TR" sz="2000" dirty="0"/>
                  <a:t> </a:t>
                </a:r>
                <a:r>
                  <a:rPr lang="en-US" sz="2000" dirty="0"/>
                  <a:t>in term of body axis rates.</a:t>
                </a:r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tr-TR" sz="2000" dirty="0"/>
                  <a:t> </a:t>
                </a:r>
              </a:p>
              <a:p>
                <a:pPr marL="0" indent="0" algn="ctr">
                  <a:buNone/>
                </a:pPr>
                <a:r>
                  <a:rPr lang="tr-TR" sz="1600" dirty="0"/>
                  <a:t>where P, Q, R </a:t>
                </a:r>
                <a:r>
                  <a:rPr lang="tr-TR" sz="1600" dirty="0" err="1"/>
                  <a:t>are</a:t>
                </a:r>
                <a:r>
                  <a:rPr lang="tr-TR" sz="1600" dirty="0"/>
                  <a:t> </a:t>
                </a:r>
                <a:r>
                  <a:rPr lang="tr-TR" sz="1600" dirty="0" err="1"/>
                  <a:t>the</a:t>
                </a:r>
                <a:r>
                  <a:rPr lang="tr-TR" sz="1600" dirty="0"/>
                  <a:t> c</a:t>
                </a:r>
                <a:r>
                  <a:rPr lang="en-US" sz="1600" dirty="0" err="1"/>
                  <a:t>omponents</a:t>
                </a:r>
                <a:r>
                  <a:rPr lang="en-US" sz="1600" dirty="0"/>
                  <a:t> of total rotation vector</a:t>
                </a:r>
                <a:r>
                  <a:rPr lang="tr-TR" sz="1600" dirty="0"/>
                  <a:t> </a:t>
                </a:r>
                <a:r>
                  <a:rPr lang="en-US" sz="1600" dirty="0"/>
                  <a:t>along x, y</a:t>
                </a:r>
                <a:r>
                  <a:rPr lang="tr-TR" sz="1600" dirty="0"/>
                  <a:t>,</a:t>
                </a:r>
                <a:r>
                  <a:rPr lang="en-US" sz="1600" dirty="0"/>
                  <a:t> and z</a:t>
                </a:r>
                <a:r>
                  <a:rPr lang="tr-TR" sz="1600" dirty="0"/>
                  <a:t> </a:t>
                </a:r>
                <a:r>
                  <a:rPr lang="en-US" sz="1600" dirty="0"/>
                  <a:t>axes respectively</a:t>
                </a:r>
                <a:endParaRPr lang="tr-TR" sz="16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D28DB-D5E0-4F08-8996-C04EFE8637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0629"/>
                <a:ext cx="10329908" cy="5095721"/>
              </a:xfrm>
              <a:blipFill>
                <a:blip r:embed="rId2"/>
                <a:stretch>
                  <a:fillRect l="-649" t="-1316" r="-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C318B-2FE5-44CD-AC89-554EFD186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751" y="4282234"/>
            <a:ext cx="3557587" cy="1843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0CD43-D972-45C1-9C61-6AAE1B67F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645" y="3927247"/>
            <a:ext cx="2743200" cy="25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88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Rotary</a:t>
            </a:r>
            <a:r>
              <a:rPr lang="tr-TR" b="1" dirty="0"/>
              <a:t> </a:t>
            </a:r>
            <a:r>
              <a:rPr lang="tr-TR" b="1" dirty="0" err="1"/>
              <a:t>Balance</a:t>
            </a:r>
            <a:r>
              <a:rPr lang="tr-TR" b="1" dirty="0"/>
              <a:t> Test </a:t>
            </a:r>
            <a:r>
              <a:rPr lang="tr-TR" b="1" dirty="0" err="1"/>
              <a:t>Example</a:t>
            </a:r>
            <a:r>
              <a:rPr lang="tr-TR" b="1" dirty="0"/>
              <a:t> -1 </a:t>
            </a:r>
            <a:r>
              <a:rPr lang="tr-TR" sz="2400" b="1" dirty="0"/>
              <a:t>(</a:t>
            </a:r>
            <a:r>
              <a:rPr lang="tr-TR" sz="2400" b="1" dirty="0" err="1"/>
              <a:t>Malcolm</a:t>
            </a:r>
            <a:r>
              <a:rPr lang="tr-TR" sz="2400" b="1" dirty="0"/>
              <a:t> N. G., 1985)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18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5729A1-6980-4758-A6FE-1FB5523C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720" y="2118638"/>
            <a:ext cx="8874868" cy="47393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E2290B-9917-4C35-A006-AB646382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154" y="1136342"/>
            <a:ext cx="4431406" cy="17934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800" b="1" dirty="0"/>
              <a:t>3,6mt </a:t>
            </a:r>
            <a:r>
              <a:rPr lang="tr-TR" sz="1800" b="1" dirty="0" err="1"/>
              <a:t>wind</a:t>
            </a:r>
            <a:r>
              <a:rPr lang="tr-TR" sz="1800" b="1" dirty="0"/>
              <a:t> </a:t>
            </a:r>
            <a:r>
              <a:rPr lang="tr-TR" sz="1800" b="1" dirty="0" err="1"/>
              <a:t>tunnel</a:t>
            </a:r>
            <a:r>
              <a:rPr lang="tr-TR" sz="1800" b="1" dirty="0"/>
              <a:t> test: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/>
              <a:t>1/20 </a:t>
            </a:r>
            <a:r>
              <a:rPr lang="tr-TR" sz="1600" dirty="0" err="1"/>
              <a:t>scale</a:t>
            </a:r>
            <a:r>
              <a:rPr lang="tr-TR" sz="1600" dirty="0"/>
              <a:t> F-15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/>
              <a:t>P = </a:t>
            </a:r>
            <a:r>
              <a:rPr lang="tr-TR" sz="1600" dirty="0" err="1"/>
              <a:t>up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5atm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/>
              <a:t>Re </a:t>
            </a:r>
            <a:r>
              <a:rPr lang="tr-TR" sz="1600" dirty="0" err="1"/>
              <a:t>chord</a:t>
            </a:r>
            <a:r>
              <a:rPr lang="tr-TR" sz="1600" dirty="0"/>
              <a:t>=5,5x10</a:t>
            </a:r>
            <a:r>
              <a:rPr lang="tr-TR" sz="1600" baseline="30000" dirty="0"/>
              <a:t>6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Rpm</a:t>
            </a:r>
            <a:r>
              <a:rPr lang="tr-TR" sz="1600" dirty="0"/>
              <a:t>= </a:t>
            </a:r>
            <a:r>
              <a:rPr lang="tr-TR" sz="1600" dirty="0" err="1"/>
              <a:t>up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350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Dynamic</a:t>
            </a:r>
            <a:r>
              <a:rPr lang="tr-TR" sz="1600" dirty="0"/>
              <a:t> moment=45,2kN.m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Strain</a:t>
            </a:r>
            <a:r>
              <a:rPr lang="tr-TR" sz="1600" dirty="0"/>
              <a:t> </a:t>
            </a:r>
            <a:r>
              <a:rPr lang="tr-TR" sz="1600" dirty="0" err="1"/>
              <a:t>Gages</a:t>
            </a:r>
            <a:r>
              <a:rPr lang="tr-TR" sz="1600" dirty="0"/>
              <a:t> = 50mm (6 Component)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Tachometer</a:t>
            </a:r>
            <a:r>
              <a:rPr lang="tr-TR" sz="1600" dirty="0"/>
              <a:t>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spin</a:t>
            </a:r>
            <a:r>
              <a:rPr lang="tr-TR" sz="1600" dirty="0"/>
              <a:t> rate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5799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Rotary</a:t>
            </a:r>
            <a:r>
              <a:rPr lang="tr-TR" b="1" dirty="0"/>
              <a:t> </a:t>
            </a:r>
            <a:r>
              <a:rPr lang="tr-TR" b="1" dirty="0" err="1"/>
              <a:t>Balance</a:t>
            </a:r>
            <a:r>
              <a:rPr lang="tr-TR" b="1" dirty="0"/>
              <a:t> Test </a:t>
            </a:r>
            <a:r>
              <a:rPr lang="tr-TR" b="1" dirty="0" err="1"/>
              <a:t>Example</a:t>
            </a:r>
            <a:r>
              <a:rPr lang="tr-TR" b="1" dirty="0"/>
              <a:t> -1 </a:t>
            </a:r>
            <a:r>
              <a:rPr lang="tr-TR" sz="2400" b="1" dirty="0"/>
              <a:t>(</a:t>
            </a:r>
            <a:r>
              <a:rPr lang="tr-TR" sz="2400" b="1" dirty="0" err="1"/>
              <a:t>Malcolm</a:t>
            </a:r>
            <a:r>
              <a:rPr lang="tr-TR" sz="2400" b="1" dirty="0"/>
              <a:t> N. G., 1985)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19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79BF4-300D-4E99-9FF0-B672E136F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83" y="1869898"/>
            <a:ext cx="5629233" cy="385553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6BB915-7494-4728-8C35-988FF195B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453"/>
            <a:ext cx="4431406" cy="365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u="sng" dirty="0"/>
              <a:t>«</a:t>
            </a:r>
            <a:r>
              <a:rPr lang="tr-TR" sz="2400" b="1" u="sng" dirty="0" err="1"/>
              <a:t>Tare</a:t>
            </a:r>
            <a:r>
              <a:rPr lang="tr-TR" sz="2400" b="1" u="sng" dirty="0"/>
              <a:t>» </a:t>
            </a:r>
            <a:r>
              <a:rPr lang="tr-TR" sz="2400" b="1" u="sng" dirty="0" err="1"/>
              <a:t>Loads</a:t>
            </a:r>
            <a:r>
              <a:rPr lang="tr-TR" sz="2400" b="1" u="sng" dirty="0"/>
              <a:t>:</a:t>
            </a:r>
            <a:endParaRPr lang="tr-TR" sz="2400" u="sng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48DD1B8-E174-4025-8499-9D81A8852791}"/>
              </a:ext>
            </a:extLst>
          </p:cNvPr>
          <p:cNvSpPr txBox="1">
            <a:spLocks/>
          </p:cNvSpPr>
          <p:nvPr/>
        </p:nvSpPr>
        <p:spPr>
          <a:xfrm>
            <a:off x="6467433" y="1453452"/>
            <a:ext cx="4431406" cy="4220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400" b="1" u="sng" dirty="0" err="1"/>
              <a:t>Outputs</a:t>
            </a:r>
            <a:r>
              <a:rPr lang="tr-TR" sz="2400" b="1" u="sng" dirty="0"/>
              <a:t>:</a:t>
            </a:r>
          </a:p>
          <a:p>
            <a:pPr marL="0" indent="0" algn="just">
              <a:buNone/>
            </a:pPr>
            <a:r>
              <a:rPr lang="tr-TR" sz="2000" dirty="0"/>
              <a:t>Normal </a:t>
            </a:r>
            <a:r>
              <a:rPr lang="tr-TR" sz="2000" dirty="0" err="1"/>
              <a:t>force</a:t>
            </a:r>
            <a:r>
              <a:rPr lang="tr-TR" sz="2000" dirty="0"/>
              <a:t> </a:t>
            </a:r>
            <a:r>
              <a:rPr lang="tr-TR" sz="2000" dirty="0" err="1"/>
              <a:t>coefficient</a:t>
            </a:r>
            <a:r>
              <a:rPr lang="tr-TR" sz="2000" dirty="0"/>
              <a:t>, C</a:t>
            </a:r>
            <a:r>
              <a:rPr lang="tr-TR" sz="2000" baseline="-25000" dirty="0"/>
              <a:t>N</a:t>
            </a:r>
          </a:p>
          <a:p>
            <a:pPr marL="0" indent="0" algn="just">
              <a:buNone/>
            </a:pPr>
            <a:r>
              <a:rPr lang="tr-TR" sz="2000" dirty="0" err="1"/>
              <a:t>Pithcing</a:t>
            </a:r>
            <a:r>
              <a:rPr lang="tr-TR" sz="2000" dirty="0"/>
              <a:t> moment </a:t>
            </a:r>
            <a:r>
              <a:rPr lang="tr-TR" sz="2000" dirty="0" err="1"/>
              <a:t>coefficient</a:t>
            </a:r>
            <a:r>
              <a:rPr lang="tr-TR" sz="2000" dirty="0"/>
              <a:t>, C</a:t>
            </a:r>
            <a:r>
              <a:rPr lang="tr-TR" sz="2000" baseline="-25000" dirty="0"/>
              <a:t>m</a:t>
            </a:r>
            <a:r>
              <a:rPr lang="tr-TR" sz="2000" dirty="0"/>
              <a:t> </a:t>
            </a:r>
          </a:p>
          <a:p>
            <a:pPr marL="0" indent="0" algn="just">
              <a:buNone/>
            </a:pPr>
            <a:r>
              <a:rPr lang="tr-TR" sz="2000" dirty="0" err="1"/>
              <a:t>Yawing</a:t>
            </a:r>
            <a:r>
              <a:rPr lang="tr-TR" sz="2000" dirty="0"/>
              <a:t> moment </a:t>
            </a:r>
            <a:r>
              <a:rPr lang="tr-TR" sz="2000" dirty="0" err="1"/>
              <a:t>coefficient</a:t>
            </a:r>
            <a:r>
              <a:rPr lang="tr-TR" sz="2000" dirty="0"/>
              <a:t>, </a:t>
            </a:r>
            <a:r>
              <a:rPr lang="tr-TR" sz="2000" dirty="0" err="1"/>
              <a:t>C</a:t>
            </a:r>
            <a:r>
              <a:rPr lang="tr-TR" sz="2000" baseline="-25000" dirty="0" err="1"/>
              <a:t>n</a:t>
            </a:r>
            <a:r>
              <a:rPr lang="tr-TR" sz="2000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sz="2000" dirty="0"/>
              <a:t>Rolling moment </a:t>
            </a:r>
            <a:r>
              <a:rPr lang="tr-TR" sz="2000" dirty="0" err="1"/>
              <a:t>coefficient</a:t>
            </a:r>
            <a:r>
              <a:rPr lang="tr-TR" sz="2000" dirty="0"/>
              <a:t>, C</a:t>
            </a:r>
            <a:r>
              <a:rPr lang="tr-TR" sz="2000" baseline="-25000" dirty="0"/>
              <a:t>l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sz="20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sz="2000" dirty="0" err="1"/>
              <a:t>wrt</a:t>
            </a:r>
            <a:r>
              <a:rPr lang="tr-TR" sz="2000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Angle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attack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tr-TR" sz="20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sz="2000" dirty="0" err="1"/>
              <a:t>Rotation</a:t>
            </a:r>
            <a:r>
              <a:rPr lang="tr-TR" sz="2000" dirty="0"/>
              <a:t> rate (</a:t>
            </a:r>
            <a:r>
              <a:rPr lang="tr-TR" sz="2000" dirty="0" err="1"/>
              <a:t>nondimensional</a:t>
            </a:r>
            <a:r>
              <a:rPr lang="tr-TR" sz="2000" dirty="0"/>
              <a:t>),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tr-TR" sz="2000" dirty="0" err="1"/>
              <a:t>b</a:t>
            </a:r>
            <a:r>
              <a:rPr lang="tr-TR" sz="2000" dirty="0"/>
              <a:t>/2V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sz="2000" dirty="0"/>
              <a:t>(</a:t>
            </a:r>
            <a:r>
              <a:rPr lang="tr-TR" sz="2000" dirty="0" err="1"/>
              <a:t>where</a:t>
            </a:r>
            <a:r>
              <a:rPr lang="tr-TR" sz="2000" dirty="0"/>
              <a:t> b: </a:t>
            </a:r>
            <a:r>
              <a:rPr lang="tr-TR" sz="2000" dirty="0" err="1"/>
              <a:t>span</a:t>
            </a:r>
            <a:r>
              <a:rPr lang="tr-TR" sz="2000" dirty="0"/>
              <a:t>, V: </a:t>
            </a:r>
            <a:r>
              <a:rPr lang="tr-TR" sz="2000" dirty="0" err="1"/>
              <a:t>free</a:t>
            </a:r>
            <a:r>
              <a:rPr lang="tr-TR" sz="2000" dirty="0"/>
              <a:t> </a:t>
            </a:r>
            <a:r>
              <a:rPr lang="tr-TR" sz="2000" dirty="0" err="1"/>
              <a:t>stream</a:t>
            </a:r>
            <a:r>
              <a:rPr lang="tr-TR" sz="2000" dirty="0"/>
              <a:t> </a:t>
            </a:r>
            <a:r>
              <a:rPr lang="tr-TR" sz="2000" dirty="0" err="1"/>
              <a:t>velocity</a:t>
            </a:r>
            <a:r>
              <a:rPr lang="tr-TR" sz="20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21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/>
              <a:t>Index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073"/>
            <a:ext cx="10515600" cy="345072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Introduction</a:t>
            </a:r>
          </a:p>
          <a:p>
            <a:pPr marL="457200" indent="-457200">
              <a:buAutoNum type="arabicPeriod"/>
            </a:pPr>
            <a:r>
              <a:rPr lang="tr-TR" sz="2400" dirty="0" err="1"/>
              <a:t>Wing</a:t>
            </a:r>
            <a:r>
              <a:rPr lang="tr-TR" sz="2400" dirty="0"/>
              <a:t> </a:t>
            </a:r>
            <a:r>
              <a:rPr lang="tr-TR" sz="2400" dirty="0" err="1"/>
              <a:t>Rock</a:t>
            </a:r>
            <a:r>
              <a:rPr lang="tr-TR" sz="2400" dirty="0"/>
              <a:t> </a:t>
            </a:r>
            <a:r>
              <a:rPr lang="tr-TR" sz="2400" dirty="0" err="1"/>
              <a:t>Phenomenon</a:t>
            </a:r>
            <a:endParaRPr lang="en-GB" sz="2400" dirty="0"/>
          </a:p>
          <a:p>
            <a:pPr marL="457200" indent="-457200">
              <a:buAutoNum type="arabicPeriod"/>
            </a:pPr>
            <a:r>
              <a:rPr lang="tr-TR" sz="2400" dirty="0" err="1"/>
              <a:t>Free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Roll</a:t>
            </a:r>
            <a:r>
              <a:rPr lang="tr-TR" sz="2400" dirty="0"/>
              <a:t> </a:t>
            </a:r>
            <a:r>
              <a:rPr lang="tr-TR" sz="2400" dirty="0" err="1"/>
              <a:t>Tests</a:t>
            </a:r>
            <a:endParaRPr lang="tr-TR" sz="2400" dirty="0"/>
          </a:p>
          <a:p>
            <a:pPr marL="457200" indent="-457200">
              <a:buAutoNum type="arabicPeriod"/>
            </a:pPr>
            <a:r>
              <a:rPr lang="tr-TR" sz="2400" dirty="0" err="1"/>
              <a:t>Forced</a:t>
            </a:r>
            <a:r>
              <a:rPr lang="tr-TR" sz="2400" dirty="0"/>
              <a:t> </a:t>
            </a:r>
            <a:r>
              <a:rPr lang="tr-TR" sz="2400" dirty="0" err="1"/>
              <a:t>Oscillation</a:t>
            </a:r>
            <a:r>
              <a:rPr lang="tr-TR" sz="2400" dirty="0"/>
              <a:t> Test</a:t>
            </a:r>
            <a:endParaRPr lang="en-GB" sz="2400" dirty="0"/>
          </a:p>
          <a:p>
            <a:pPr marL="457200" indent="-457200">
              <a:buAutoNum type="arabicPeriod"/>
            </a:pPr>
            <a:r>
              <a:rPr lang="tr-TR" sz="2400" dirty="0" err="1"/>
              <a:t>Rotary</a:t>
            </a:r>
            <a:r>
              <a:rPr lang="tr-TR" sz="2400" dirty="0"/>
              <a:t> </a:t>
            </a:r>
            <a:r>
              <a:rPr lang="tr-TR" sz="2400" dirty="0" err="1"/>
              <a:t>Balance</a:t>
            </a:r>
            <a:r>
              <a:rPr lang="tr-TR" sz="2400" dirty="0"/>
              <a:t> Test</a:t>
            </a:r>
          </a:p>
          <a:p>
            <a:pPr marL="457200" indent="-457200">
              <a:buAutoNum type="arabicPeriod"/>
            </a:pPr>
            <a:r>
              <a:rPr lang="en-GB" sz="2400" dirty="0"/>
              <a:t>Re</a:t>
            </a:r>
            <a:r>
              <a:rPr lang="tr-TR" sz="2400" dirty="0" err="1"/>
              <a:t>ferences</a:t>
            </a:r>
            <a:endParaRPr lang="tr-TR" sz="2400" dirty="0"/>
          </a:p>
          <a:p>
            <a:pPr marL="457200" indent="-457200">
              <a:buAutoNum type="arabicPeriod"/>
            </a:pPr>
            <a:r>
              <a:rPr lang="tr-TR" sz="2400" dirty="0" err="1"/>
              <a:t>Abbreviations</a:t>
            </a:r>
            <a:endParaRPr lang="en-GB" sz="2400" dirty="0"/>
          </a:p>
          <a:p>
            <a:pPr marL="457200" indent="-457200">
              <a:buAutoNum type="arabicPeriod"/>
            </a:pP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11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Rotary</a:t>
            </a:r>
            <a:r>
              <a:rPr lang="tr-TR" b="1" dirty="0"/>
              <a:t> </a:t>
            </a:r>
            <a:r>
              <a:rPr lang="tr-TR" b="1" dirty="0" err="1"/>
              <a:t>Balance</a:t>
            </a:r>
            <a:r>
              <a:rPr lang="tr-TR" b="1" dirty="0"/>
              <a:t> Test </a:t>
            </a:r>
            <a:r>
              <a:rPr lang="tr-TR" b="1" dirty="0" err="1"/>
              <a:t>Example</a:t>
            </a:r>
            <a:r>
              <a:rPr lang="tr-TR" b="1" dirty="0"/>
              <a:t> -2 </a:t>
            </a:r>
            <a:r>
              <a:rPr lang="tr-TR" sz="2400" b="1" dirty="0"/>
              <a:t>(</a:t>
            </a:r>
            <a:r>
              <a:rPr lang="tr-TR" sz="2400" b="1" dirty="0" err="1"/>
              <a:t>Cai</a:t>
            </a:r>
            <a:r>
              <a:rPr lang="tr-TR" sz="2400" b="1" dirty="0"/>
              <a:t> et al., 1997)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20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12BDF9-FBAB-4FA2-9629-40E2931BF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4041695"/>
            <a:ext cx="5043927" cy="2679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F7A960-4E8F-4201-B400-001878E3F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25" y="1210525"/>
            <a:ext cx="3740069" cy="2428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91BA5E-32BE-42D0-B0AA-177AED156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13" y="3429000"/>
            <a:ext cx="4930694" cy="29783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EE851B-4A93-47B5-9136-A126C3E9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695" y="1130622"/>
            <a:ext cx="6193530" cy="2428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800" b="1" dirty="0"/>
              <a:t>380 x 510 mm </a:t>
            </a:r>
            <a:r>
              <a:rPr lang="tr-TR" sz="1800" b="1" dirty="0" err="1"/>
              <a:t>water</a:t>
            </a:r>
            <a:r>
              <a:rPr lang="tr-TR" sz="1800" b="1" dirty="0"/>
              <a:t> </a:t>
            </a:r>
            <a:r>
              <a:rPr lang="tr-TR" sz="1800" b="1" dirty="0" err="1"/>
              <a:t>tunnel</a:t>
            </a:r>
            <a:r>
              <a:rPr lang="tr-TR" sz="1800" b="1" dirty="0"/>
              <a:t> test: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u/U</a:t>
            </a:r>
            <a:r>
              <a:rPr lang="el-GR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ꚙ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&lt;1%, 22˚C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/>
              <a:t>1/72 </a:t>
            </a:r>
            <a:r>
              <a:rPr lang="tr-TR" sz="1600" dirty="0" err="1"/>
              <a:t>scale</a:t>
            </a:r>
            <a:r>
              <a:rPr lang="tr-TR" sz="1600" dirty="0"/>
              <a:t> F/A-18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Free</a:t>
            </a:r>
            <a:r>
              <a:rPr lang="tr-TR" sz="1600" dirty="0"/>
              <a:t> </a:t>
            </a:r>
            <a:r>
              <a:rPr lang="tr-TR" sz="1600" dirty="0" err="1"/>
              <a:t>stream</a:t>
            </a:r>
            <a:r>
              <a:rPr lang="tr-TR" sz="1600" dirty="0"/>
              <a:t> </a:t>
            </a:r>
            <a:r>
              <a:rPr lang="tr-TR" sz="1600" dirty="0" err="1"/>
              <a:t>velocity</a:t>
            </a:r>
            <a:r>
              <a:rPr lang="tr-TR" sz="1600" dirty="0"/>
              <a:t>: 0,13~0,37m/s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Re</a:t>
            </a:r>
            <a:r>
              <a:rPr lang="tr-TR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chord</a:t>
            </a:r>
            <a:r>
              <a:rPr lang="tr-TR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/>
              <a:t>= 6460~17800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Flow</a:t>
            </a:r>
            <a:r>
              <a:rPr lang="tr-TR" sz="1600" dirty="0"/>
              <a:t> </a:t>
            </a:r>
            <a:r>
              <a:rPr lang="tr-TR" sz="1600" dirty="0" err="1"/>
              <a:t>visualization</a:t>
            </a:r>
            <a:r>
              <a:rPr lang="tr-TR" sz="1600" dirty="0"/>
              <a:t>: 12 </a:t>
            </a:r>
            <a:r>
              <a:rPr lang="tr-TR" sz="1600" dirty="0" err="1"/>
              <a:t>dye</a:t>
            </a:r>
            <a:r>
              <a:rPr lang="tr-TR" sz="1600" dirty="0"/>
              <a:t> </a:t>
            </a:r>
            <a:r>
              <a:rPr lang="tr-TR" sz="1600" dirty="0" err="1"/>
              <a:t>ports</a:t>
            </a:r>
            <a:endParaRPr lang="tr-TR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/>
              <a:t>Semi </a:t>
            </a:r>
            <a:r>
              <a:rPr lang="tr-TR" sz="1600" dirty="0" err="1"/>
              <a:t>Conductor</a:t>
            </a:r>
            <a:r>
              <a:rPr lang="tr-TR" sz="1600" dirty="0"/>
              <a:t> 5 </a:t>
            </a:r>
            <a:r>
              <a:rPr lang="tr-TR" sz="1600" dirty="0" err="1"/>
              <a:t>Strain</a:t>
            </a:r>
            <a:r>
              <a:rPr lang="tr-TR" sz="1600" dirty="0"/>
              <a:t> </a:t>
            </a:r>
            <a:r>
              <a:rPr lang="tr-TR" sz="1600" dirty="0" err="1"/>
              <a:t>Gages</a:t>
            </a:r>
            <a:r>
              <a:rPr lang="tr-TR" sz="1600" dirty="0"/>
              <a:t>: 5 </a:t>
            </a:r>
            <a:r>
              <a:rPr lang="tr-TR" sz="1600" dirty="0" err="1"/>
              <a:t>component</a:t>
            </a:r>
            <a:r>
              <a:rPr lang="tr-TR" sz="1600" dirty="0"/>
              <a:t>, </a:t>
            </a:r>
            <a:r>
              <a:rPr lang="tr-TR" sz="1600" dirty="0" err="1"/>
              <a:t>sensitivity</a:t>
            </a:r>
            <a:r>
              <a:rPr lang="tr-TR" sz="1600" dirty="0"/>
              <a:t>: 1g-130g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600" dirty="0" err="1"/>
              <a:t>Rotation</a:t>
            </a:r>
            <a:r>
              <a:rPr lang="tr-TR" sz="1600" dirty="0"/>
              <a:t> Rate: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tr-TR" sz="1600" dirty="0" err="1"/>
              <a:t>b</a:t>
            </a:r>
            <a:r>
              <a:rPr lang="tr-TR" sz="1600" dirty="0"/>
              <a:t>/2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l-GR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ꚙ</a:t>
            </a:r>
            <a:r>
              <a:rPr lang="tr-TR" sz="1600" dirty="0"/>
              <a:t> =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tr-TR" sz="1600" dirty="0"/>
              <a:t>0,3 (</a:t>
            </a:r>
            <a:r>
              <a:rPr lang="tr-TR" sz="1600" dirty="0" err="1"/>
              <a:t>where</a:t>
            </a:r>
            <a:r>
              <a:rPr lang="tr-TR" sz="1600" dirty="0"/>
              <a:t>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ω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Ớ is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coning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rate)</a:t>
            </a:r>
            <a:endParaRPr lang="tr-TR" sz="16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50019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Rotary</a:t>
            </a:r>
            <a:r>
              <a:rPr lang="tr-TR" b="1" dirty="0"/>
              <a:t> </a:t>
            </a:r>
            <a:r>
              <a:rPr lang="tr-TR" b="1" dirty="0" err="1"/>
              <a:t>Balance</a:t>
            </a:r>
            <a:r>
              <a:rPr lang="tr-TR" b="1" dirty="0"/>
              <a:t> Test </a:t>
            </a:r>
            <a:r>
              <a:rPr lang="tr-TR" b="1" dirty="0" err="1"/>
              <a:t>Example</a:t>
            </a:r>
            <a:r>
              <a:rPr lang="tr-TR" b="1" dirty="0"/>
              <a:t> -2 </a:t>
            </a:r>
            <a:r>
              <a:rPr lang="tr-TR" sz="2400" b="1" dirty="0"/>
              <a:t>(</a:t>
            </a:r>
            <a:r>
              <a:rPr lang="tr-TR" sz="2400" b="1" dirty="0" err="1"/>
              <a:t>Cai</a:t>
            </a:r>
            <a:r>
              <a:rPr lang="tr-TR" sz="2400" b="1" dirty="0"/>
              <a:t> et al., 1997) - </a:t>
            </a:r>
            <a:r>
              <a:rPr lang="tr-TR" sz="2400" b="1" dirty="0" err="1"/>
              <a:t>Outputs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21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EE851B-4A93-47B5-9136-A126C3E9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695" y="1130622"/>
            <a:ext cx="6654423" cy="30774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800" b="1" dirty="0" err="1"/>
              <a:t>Outputs</a:t>
            </a:r>
            <a:r>
              <a:rPr lang="tr-TR" sz="1800" b="1" dirty="0"/>
              <a:t>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Dye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Visualization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Vortex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breakdown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400" dirty="0"/>
              <a:t>he effect of rotation</a:t>
            </a:r>
            <a:r>
              <a:rPr lang="tr-TR" sz="1400" dirty="0"/>
              <a:t> </a:t>
            </a:r>
            <a:r>
              <a:rPr lang="en-US" sz="1400" dirty="0"/>
              <a:t>on the lifted vortex, and the delay in vortex</a:t>
            </a:r>
            <a:r>
              <a:rPr lang="tr-TR" sz="1400" dirty="0"/>
              <a:t> </a:t>
            </a:r>
            <a:r>
              <a:rPr lang="en-US" sz="1400" dirty="0"/>
              <a:t>breakdown on</a:t>
            </a:r>
            <a:r>
              <a:rPr lang="tr-TR" sz="1400" dirty="0"/>
              <a:t> </a:t>
            </a:r>
            <a:r>
              <a:rPr lang="en-US" sz="1400" dirty="0"/>
              <a:t>the leeward LEX as compared with the windward side.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800" dirty="0" err="1"/>
              <a:t>Rotary</a:t>
            </a:r>
            <a:r>
              <a:rPr lang="tr-TR" sz="1800" dirty="0"/>
              <a:t> </a:t>
            </a:r>
            <a:r>
              <a:rPr lang="tr-TR" sz="1800" dirty="0" err="1"/>
              <a:t>Balance</a:t>
            </a:r>
            <a:endParaRPr lang="tr-TR" sz="1800" dirty="0"/>
          </a:p>
          <a:p>
            <a:pPr lvl="1"/>
            <a:r>
              <a:rPr lang="en-US" sz="1400" dirty="0"/>
              <a:t>The force and moment data are plotted as functions of </a:t>
            </a:r>
            <a:r>
              <a:rPr lang="tr-TR" sz="1400" dirty="0" err="1"/>
              <a:t>rotation</a:t>
            </a:r>
            <a:r>
              <a:rPr lang="tr-TR" sz="1400" dirty="0"/>
              <a:t> rate,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sz="1400" dirty="0"/>
              <a:t>.</a:t>
            </a:r>
            <a:r>
              <a:rPr lang="tr-TR" sz="1400" dirty="0"/>
              <a:t> </a:t>
            </a:r>
            <a:r>
              <a:rPr lang="en-US" sz="1400" dirty="0"/>
              <a:t>The aerodynamic coefficients are normalized with respect</a:t>
            </a:r>
            <a:r>
              <a:rPr lang="tr-TR" sz="1400" dirty="0"/>
              <a:t> </a:t>
            </a:r>
            <a:r>
              <a:rPr lang="en-US" sz="1400" dirty="0"/>
              <a:t>to a common set of values, Cy*, Cn*, Cl*. </a:t>
            </a:r>
            <a:endParaRPr lang="tr-TR" sz="1400" dirty="0"/>
          </a:p>
          <a:p>
            <a:pPr lvl="1"/>
            <a:r>
              <a:rPr lang="en-US" sz="1400" dirty="0"/>
              <a:t>The angle of</a:t>
            </a:r>
            <a:r>
              <a:rPr lang="tr-TR" sz="1400" dirty="0"/>
              <a:t> </a:t>
            </a:r>
            <a:r>
              <a:rPr lang="en-US" sz="1400" dirty="0"/>
              <a:t>attack range</a:t>
            </a:r>
            <a:r>
              <a:rPr lang="tr-TR" sz="1400" dirty="0"/>
              <a:t>:</a:t>
            </a:r>
            <a:r>
              <a:rPr lang="en-US" sz="1400" dirty="0"/>
              <a:t> 25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tr-TR" sz="1400" dirty="0"/>
              <a:t> &lt;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1400" dirty="0"/>
              <a:t> </a:t>
            </a:r>
            <a:r>
              <a:rPr lang="tr-TR" sz="1400" dirty="0"/>
              <a:t>&lt;</a:t>
            </a:r>
            <a:r>
              <a:rPr lang="en-US" sz="1400" dirty="0"/>
              <a:t> 65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en-US" sz="1400" dirty="0"/>
              <a:t>. The angle of</a:t>
            </a:r>
            <a:r>
              <a:rPr lang="tr-TR" sz="1400" dirty="0"/>
              <a:t> </a:t>
            </a:r>
            <a:r>
              <a:rPr lang="en-US" sz="1400" dirty="0"/>
              <a:t>attack increment was generally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Δα</a:t>
            </a:r>
            <a:r>
              <a:rPr lang="en-US" sz="1400" dirty="0"/>
              <a:t> = 2.5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en-US" sz="1400" dirty="0"/>
              <a:t> and the reduced</a:t>
            </a:r>
            <a:r>
              <a:rPr lang="tr-TR" sz="1400" dirty="0"/>
              <a:t> </a:t>
            </a:r>
            <a:r>
              <a:rPr lang="en-US" sz="1400" dirty="0"/>
              <a:t>rate increment at low rates was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ΔΩ</a:t>
            </a:r>
            <a:r>
              <a:rPr lang="en-US" sz="1400" dirty="0"/>
              <a:t> = 0.025.</a:t>
            </a:r>
            <a:endParaRPr lang="tr-TR" sz="1400" dirty="0"/>
          </a:p>
          <a:p>
            <a:pPr lvl="1"/>
            <a:r>
              <a:rPr lang="en-GB" sz="1400" dirty="0"/>
              <a:t>At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tr-TR" sz="1400" dirty="0"/>
              <a:t> </a:t>
            </a:r>
            <a:r>
              <a:rPr lang="en-US" sz="1400" dirty="0"/>
              <a:t>= 55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en-US" sz="1400" dirty="0"/>
              <a:t> the </a:t>
            </a:r>
            <a:r>
              <a:rPr lang="en-US" sz="1400" b="1" dirty="0"/>
              <a:t>nonlinearity</a:t>
            </a:r>
            <a:r>
              <a:rPr lang="en-US" sz="1400" dirty="0"/>
              <a:t> increases, and at higher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1400" dirty="0"/>
              <a:t> the lateral</a:t>
            </a:r>
            <a:r>
              <a:rPr lang="tr-TR" sz="1400" dirty="0"/>
              <a:t> </a:t>
            </a:r>
            <a:r>
              <a:rPr lang="en-US" sz="1400" dirty="0"/>
              <a:t>directional</a:t>
            </a:r>
            <a:r>
              <a:rPr lang="tr-TR" sz="1400" dirty="0"/>
              <a:t> </a:t>
            </a:r>
            <a:r>
              <a:rPr lang="en-GB" sz="1400" dirty="0"/>
              <a:t>aerodynamics become </a:t>
            </a:r>
            <a:r>
              <a:rPr lang="en-GB" sz="1400" b="1" dirty="0"/>
              <a:t>multi-valued</a:t>
            </a:r>
            <a:r>
              <a:rPr lang="tr-TR" sz="1400" b="1" dirty="0"/>
              <a:t>.</a:t>
            </a:r>
            <a:endParaRPr lang="en-GB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C770F-8883-4C0A-924F-B525F6EC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156" y="1317003"/>
            <a:ext cx="3409149" cy="2305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F8EC6-880B-405A-9537-8CEEE2CAD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4324372"/>
            <a:ext cx="2790825" cy="2028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DA5C8D-82C8-4464-9D1D-86E252924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700" y="4305322"/>
            <a:ext cx="2914650" cy="2047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A3F58-7CCD-4101-B702-38478FAC9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653" y="4324372"/>
            <a:ext cx="2838450" cy="2066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5A54AA-DD26-43C9-B129-E766CBE01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894" y="6370346"/>
            <a:ext cx="27051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12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4</a:t>
            </a:r>
            <a:r>
              <a:rPr lang="en-GB" dirty="0"/>
              <a:t>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22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F2C19F-F97D-44D3-9D3D-8455D220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06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600" dirty="0"/>
              <a:t>Q &amp; A</a:t>
            </a:r>
          </a:p>
          <a:p>
            <a:pPr algn="ctr"/>
            <a:endParaRPr lang="tr-TR" sz="6600" dirty="0"/>
          </a:p>
          <a:p>
            <a:pPr marL="0" indent="0" algn="ctr">
              <a:buNone/>
            </a:pPr>
            <a:r>
              <a:rPr lang="tr-TR" sz="6600" dirty="0"/>
              <a:t>THANK YOU!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296910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23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B7331A-C301-4475-93A1-C344423DB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342"/>
            <a:ext cx="10515600" cy="48670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600" dirty="0"/>
              <a:t>Cai,</a:t>
            </a:r>
            <a:r>
              <a:rPr lang="tr-TR" sz="1600" dirty="0"/>
              <a:t> </a:t>
            </a:r>
            <a:r>
              <a:rPr lang="en-US" sz="1600" dirty="0"/>
              <a:t>H.J.</a:t>
            </a:r>
            <a:r>
              <a:rPr lang="tr-TR" sz="1600" dirty="0"/>
              <a:t>, </a:t>
            </a:r>
            <a:r>
              <a:rPr lang="en-US" sz="1600" dirty="0"/>
              <a:t>Beyers</a:t>
            </a:r>
            <a:r>
              <a:rPr lang="tr-TR" sz="1600" dirty="0"/>
              <a:t>, </a:t>
            </a:r>
            <a:r>
              <a:rPr lang="en-US" sz="1600" dirty="0"/>
              <a:t>M.E. and O’Hagan</a:t>
            </a:r>
            <a:r>
              <a:rPr lang="tr-TR" sz="1600" dirty="0"/>
              <a:t>, </a:t>
            </a:r>
            <a:r>
              <a:rPr lang="en-US" sz="1600" dirty="0"/>
              <a:t>S.</a:t>
            </a:r>
            <a:r>
              <a:rPr lang="tr-TR" sz="1600" dirty="0"/>
              <a:t>,</a:t>
            </a:r>
            <a:r>
              <a:rPr lang="en-US" sz="1600" dirty="0"/>
              <a:t> "An Orbital Platform Rotary Balance System For The </a:t>
            </a:r>
            <a:r>
              <a:rPr lang="en-US" sz="1600" dirty="0" err="1"/>
              <a:t>Iar</a:t>
            </a:r>
            <a:r>
              <a:rPr lang="en-US" sz="1600" dirty="0"/>
              <a:t> Water Tunnel"</a:t>
            </a:r>
            <a:r>
              <a:rPr lang="tr-TR" sz="1600" dirty="0"/>
              <a:t>, </a:t>
            </a:r>
            <a:r>
              <a:rPr lang="en-GB" sz="1600" dirty="0"/>
              <a:t>Institute for Aerospace Research</a:t>
            </a:r>
            <a:r>
              <a:rPr lang="tr-TR" sz="1600" dirty="0"/>
              <a:t> </a:t>
            </a:r>
            <a:r>
              <a:rPr lang="en-US" sz="1600" dirty="0"/>
              <a:t>National Research Council of Canada</a:t>
            </a:r>
            <a:r>
              <a:rPr lang="tr-TR" sz="1600" dirty="0"/>
              <a:t>, 1997.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600" dirty="0" err="1"/>
              <a:t>Kalviste</a:t>
            </a:r>
            <a:r>
              <a:rPr lang="tr-TR" sz="1600" dirty="0"/>
              <a:t>, J., </a:t>
            </a:r>
            <a:r>
              <a:rPr lang="en-US" sz="1600" dirty="0"/>
              <a:t>"Use Of Rotary Balance And Forced Oscillation</a:t>
            </a:r>
            <a:r>
              <a:rPr lang="tr-TR" sz="1600" dirty="0"/>
              <a:t> </a:t>
            </a:r>
            <a:r>
              <a:rPr lang="en-US" sz="1600" dirty="0"/>
              <a:t>Test Data In Six Degrees Of Freedom S</a:t>
            </a:r>
            <a:r>
              <a:rPr lang="tr-TR" sz="1600" dirty="0" err="1"/>
              <a:t>imu</a:t>
            </a:r>
            <a:r>
              <a:rPr lang="en-US" sz="1600" dirty="0" err="1"/>
              <a:t>lation</a:t>
            </a:r>
            <a:r>
              <a:rPr lang="en-US" sz="1600" dirty="0"/>
              <a:t>"</a:t>
            </a:r>
            <a:r>
              <a:rPr lang="tr-TR" sz="1600" dirty="0"/>
              <a:t>,</a:t>
            </a:r>
            <a:r>
              <a:rPr lang="en-US" sz="1600" dirty="0"/>
              <a:t> </a:t>
            </a:r>
            <a:r>
              <a:rPr lang="en-GB" sz="1600" dirty="0"/>
              <a:t>AIAA-82-1364</a:t>
            </a:r>
            <a:r>
              <a:rPr lang="en-GB" sz="1600" b="1" dirty="0"/>
              <a:t> </a:t>
            </a:r>
            <a:r>
              <a:rPr lang="en-GB" sz="1600" dirty="0"/>
              <a:t>A</a:t>
            </a:r>
            <a:r>
              <a:rPr lang="tr-TR" sz="1600" dirty="0"/>
              <a:t>I</a:t>
            </a:r>
            <a:r>
              <a:rPr lang="en-GB" sz="1600" dirty="0"/>
              <a:t>AA 9</a:t>
            </a:r>
            <a:r>
              <a:rPr lang="tr-TR" sz="1600" dirty="0"/>
              <a:t>t</a:t>
            </a:r>
            <a:r>
              <a:rPr lang="en-GB" sz="1600" dirty="0"/>
              <a:t>h Atmospheric Flight</a:t>
            </a:r>
            <a:r>
              <a:rPr lang="tr-TR" sz="1600" dirty="0"/>
              <a:t> </a:t>
            </a:r>
            <a:r>
              <a:rPr lang="en-GB" sz="1600" dirty="0"/>
              <a:t>Mechanics Conference</a:t>
            </a:r>
            <a:r>
              <a:rPr lang="tr-TR" sz="1600" dirty="0"/>
              <a:t>, </a:t>
            </a:r>
            <a:r>
              <a:rPr lang="tr-TR" sz="1600" dirty="0" err="1"/>
              <a:t>Augu</a:t>
            </a:r>
            <a:r>
              <a:rPr lang="en-GB" sz="1600" dirty="0" err="1"/>
              <a:t>st</a:t>
            </a:r>
            <a:r>
              <a:rPr lang="en-GB" sz="1600" dirty="0"/>
              <a:t> 9-11, 1982</a:t>
            </a:r>
            <a:r>
              <a:rPr lang="tr-TR" sz="1600" dirty="0"/>
              <a:t>.</a:t>
            </a:r>
          </a:p>
          <a:p>
            <a:pPr marL="457200" indent="-457200">
              <a:buAutoNum type="arabicPeriod"/>
            </a:pPr>
            <a:r>
              <a:rPr lang="en-US" sz="1600" dirty="0"/>
              <a:t>Levin, D. and Katz, J., "Dynamic Load Measurements</a:t>
            </a:r>
            <a:r>
              <a:rPr lang="tr-TR" sz="1600" dirty="0"/>
              <a:t> </a:t>
            </a:r>
            <a:r>
              <a:rPr lang="en-US" sz="1600" dirty="0"/>
              <a:t>with Delta Wings Undergoing Self-Induced Roll-Oscillations</a:t>
            </a:r>
            <a:r>
              <a:rPr lang="tr-TR" sz="1600" dirty="0"/>
              <a:t>", </a:t>
            </a:r>
            <a:r>
              <a:rPr lang="en-US" sz="1600" dirty="0"/>
              <a:t>Journal of Aircraft, Vol. 21,</a:t>
            </a:r>
            <a:r>
              <a:rPr lang="tr-TR" sz="1600" dirty="0"/>
              <a:t> </a:t>
            </a:r>
            <a:r>
              <a:rPr lang="en-GB" sz="1600" dirty="0"/>
              <a:t>pp. 30-36</a:t>
            </a:r>
            <a:r>
              <a:rPr lang="tr-TR" sz="1600" dirty="0"/>
              <a:t>,</a:t>
            </a:r>
            <a:r>
              <a:rPr lang="en-US" sz="1600" dirty="0"/>
              <a:t> Jan. 1984</a:t>
            </a:r>
            <a:r>
              <a:rPr lang="tr-TR" sz="1600" dirty="0"/>
              <a:t>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1600" dirty="0"/>
              <a:t>Malcolm</a:t>
            </a:r>
            <a:r>
              <a:rPr lang="tr-TR" sz="1600" dirty="0"/>
              <a:t>, G. N., </a:t>
            </a:r>
            <a:r>
              <a:rPr lang="en-US" sz="1600" dirty="0"/>
              <a:t>"Rotary-balance Experiments On A Modern Fighter Aircraft</a:t>
            </a:r>
            <a:r>
              <a:rPr lang="tr-TR" sz="1600" dirty="0"/>
              <a:t> </a:t>
            </a:r>
            <a:r>
              <a:rPr lang="en-US" sz="1600" dirty="0"/>
              <a:t>Configuration At High Reynolds Numbers"</a:t>
            </a:r>
            <a:r>
              <a:rPr lang="tr-TR" sz="1600" dirty="0"/>
              <a:t> </a:t>
            </a:r>
            <a:r>
              <a:rPr lang="en-US" sz="1600" dirty="0"/>
              <a:t>NASA Ames Research Center, Moffett Field, California</a:t>
            </a:r>
            <a:r>
              <a:rPr lang="tr-TR" sz="1600" dirty="0"/>
              <a:t>, 1829, 1985</a:t>
            </a:r>
          </a:p>
          <a:p>
            <a:pPr marL="457200" indent="-457200">
              <a:buAutoNum type="arabicPeriod"/>
            </a:pPr>
            <a:r>
              <a:rPr lang="tr-TR" sz="1600" dirty="0" err="1"/>
              <a:t>Ma</a:t>
            </a:r>
            <a:r>
              <a:rPr lang="en-GB" sz="1600" dirty="0" err="1"/>
              <a:t>noeuvre</a:t>
            </a:r>
            <a:r>
              <a:rPr lang="en-GB" sz="1600" dirty="0"/>
              <a:t> Limitations of </a:t>
            </a:r>
            <a:r>
              <a:rPr lang="tr-TR" sz="1600" dirty="0"/>
              <a:t>Com</a:t>
            </a:r>
            <a:r>
              <a:rPr lang="en-GB" sz="1600" dirty="0"/>
              <a:t>bat Aircraft</a:t>
            </a:r>
            <a:r>
              <a:rPr lang="tr-TR" sz="1600" dirty="0"/>
              <a:t>, </a:t>
            </a:r>
            <a:r>
              <a:rPr lang="en-GB" sz="1600" dirty="0"/>
              <a:t>A</a:t>
            </a:r>
            <a:r>
              <a:rPr lang="tr-TR" sz="1600" dirty="0"/>
              <a:t>GA</a:t>
            </a:r>
            <a:r>
              <a:rPr lang="en-GB" sz="1600" dirty="0"/>
              <a:t>RD-AR-</a:t>
            </a:r>
            <a:r>
              <a:rPr lang="tr-TR" sz="1600" dirty="0"/>
              <a:t>1</a:t>
            </a:r>
            <a:r>
              <a:rPr lang="en-GB" sz="1600" dirty="0"/>
              <a:t>55A</a:t>
            </a:r>
            <a:r>
              <a:rPr lang="tr-TR" sz="1600" dirty="0"/>
              <a:t>. </a:t>
            </a:r>
            <a:r>
              <a:rPr lang="en-GB" sz="1600" dirty="0"/>
              <a:t>August, 1979.</a:t>
            </a:r>
            <a:endParaRPr lang="tr-TR" sz="16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tr-TR" sz="1600" dirty="0"/>
              <a:t>M</a:t>
            </a:r>
            <a:r>
              <a:rPr lang="en-US" sz="1600" dirty="0" err="1"/>
              <a:t>orri</a:t>
            </a:r>
            <a:r>
              <a:rPr lang="tr-TR" sz="1600" dirty="0"/>
              <a:t>s, S.T.</a:t>
            </a:r>
            <a:r>
              <a:rPr lang="en-US" sz="1600" dirty="0"/>
              <a:t> and Ward</a:t>
            </a:r>
            <a:r>
              <a:rPr lang="tr-TR" sz="1600" dirty="0"/>
              <a:t>, D.T., «</a:t>
            </a:r>
            <a:r>
              <a:rPr lang="en-US" sz="1600" dirty="0"/>
              <a:t>A Video-based Experimental Investigation Of Wing Rock</a:t>
            </a:r>
            <a:r>
              <a:rPr lang="tr-TR" sz="1600" dirty="0"/>
              <a:t>», </a:t>
            </a:r>
            <a:r>
              <a:rPr lang="en-US" sz="1600" dirty="0"/>
              <a:t>Texas AIM University, College Station, Texas</a:t>
            </a:r>
            <a:r>
              <a:rPr lang="tr-TR" sz="1600" dirty="0"/>
              <a:t>, 89-3349-CP, 1989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tr-TR" sz="1600" dirty="0" err="1"/>
              <a:t>Ng</a:t>
            </a:r>
            <a:r>
              <a:rPr lang="tr-TR" sz="1600" dirty="0"/>
              <a:t>, T.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Malcolm</a:t>
            </a:r>
            <a:r>
              <a:rPr lang="tr-TR" sz="1600" dirty="0"/>
              <a:t>, N.G, «</a:t>
            </a:r>
            <a:r>
              <a:rPr lang="en-US" sz="1600" dirty="0"/>
              <a:t>Effect Of Leading Edge Roundness On</a:t>
            </a:r>
            <a:r>
              <a:rPr lang="tr-TR" sz="1600" dirty="0"/>
              <a:t> </a:t>
            </a:r>
            <a:r>
              <a:rPr lang="en-US" sz="1600" dirty="0"/>
              <a:t>A Delta Wing In Wing-rock Motion</a:t>
            </a:r>
            <a:r>
              <a:rPr lang="tr-TR" sz="1600" dirty="0"/>
              <a:t>», AIAA-90-3080-CP, 1990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600" dirty="0"/>
              <a:t>Nguyen, L.E., Yip, L.P., and Chambers, J.R., "Self</a:t>
            </a:r>
            <a:r>
              <a:rPr lang="tr-TR" sz="1600" dirty="0"/>
              <a:t> </a:t>
            </a:r>
            <a:r>
              <a:rPr lang="en-US" sz="1600" dirty="0"/>
              <a:t>Induced Wing Rock of Slender Delta Wings" AIAA</a:t>
            </a:r>
            <a:r>
              <a:rPr lang="tr-TR" sz="1600" dirty="0"/>
              <a:t> </a:t>
            </a:r>
            <a:r>
              <a:rPr lang="en-GB" sz="1600" dirty="0"/>
              <a:t>Paper 81-1883, August 1981</a:t>
            </a:r>
            <a:endParaRPr lang="tr-TR" sz="16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600" dirty="0"/>
              <a:t>Tuttle</a:t>
            </a:r>
            <a:r>
              <a:rPr lang="tr-TR" sz="1600" dirty="0"/>
              <a:t>, </a:t>
            </a:r>
            <a:r>
              <a:rPr lang="en-US" sz="1600" dirty="0"/>
              <a:t>H.</a:t>
            </a:r>
            <a:r>
              <a:rPr lang="tr-TR" sz="1600" dirty="0"/>
              <a:t>, </a:t>
            </a:r>
            <a:r>
              <a:rPr lang="en-US" sz="1600" dirty="0"/>
              <a:t>Kilgore</a:t>
            </a:r>
            <a:r>
              <a:rPr lang="tr-TR" sz="1600" dirty="0"/>
              <a:t>,</a:t>
            </a:r>
            <a:r>
              <a:rPr lang="en-US" sz="1600" dirty="0"/>
              <a:t> </a:t>
            </a:r>
            <a:r>
              <a:rPr lang="tr-TR" sz="1600" dirty="0"/>
              <a:t>A.,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en-US" sz="1600" dirty="0" err="1"/>
              <a:t>Sych</a:t>
            </a:r>
            <a:r>
              <a:rPr lang="tr-TR" sz="1600" dirty="0"/>
              <a:t>, L., </a:t>
            </a:r>
            <a:r>
              <a:rPr lang="en-US" sz="1600" dirty="0"/>
              <a:t>"Rotary Balances A Se</a:t>
            </a:r>
            <a:r>
              <a:rPr lang="tr-TR" sz="1600" dirty="0"/>
              <a:t>l</a:t>
            </a:r>
            <a:r>
              <a:rPr lang="en-US" sz="1600" dirty="0" err="1"/>
              <a:t>ected</a:t>
            </a:r>
            <a:r>
              <a:rPr lang="en-US" sz="1600" dirty="0"/>
              <a:t>, A</a:t>
            </a:r>
            <a:r>
              <a:rPr lang="tr-TR" sz="1600" dirty="0"/>
              <a:t>n</a:t>
            </a:r>
            <a:r>
              <a:rPr lang="en-US" sz="1600" dirty="0"/>
              <a:t>not</a:t>
            </a:r>
            <a:r>
              <a:rPr lang="tr-TR" sz="1600" dirty="0"/>
              <a:t>a</a:t>
            </a:r>
            <a:r>
              <a:rPr lang="en-US" sz="1600" dirty="0"/>
              <a:t>ted Bibliography"</a:t>
            </a:r>
            <a:r>
              <a:rPr lang="tr-TR" sz="1600" dirty="0"/>
              <a:t>, </a:t>
            </a:r>
            <a:r>
              <a:rPr lang="en-US" sz="1600" dirty="0"/>
              <a:t>NASA Technical Memorandum 4105</a:t>
            </a:r>
            <a:r>
              <a:rPr lang="tr-TR" sz="1600" dirty="0"/>
              <a:t>, 1989.</a:t>
            </a:r>
            <a:r>
              <a:rPr lang="en-US" sz="1600" dirty="0"/>
              <a:t>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81503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tr-TR" b="1" dirty="0" err="1"/>
              <a:t>Abrreviations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24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B7331A-C301-4475-93A1-C344423DB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151"/>
            <a:ext cx="10515600" cy="3479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 err="1"/>
              <a:t>AoA</a:t>
            </a:r>
            <a:r>
              <a:rPr lang="tr-TR" sz="1800" dirty="0"/>
              <a:t>: </a:t>
            </a:r>
            <a:r>
              <a:rPr lang="tr-TR" sz="1800" dirty="0" err="1"/>
              <a:t>Angle</a:t>
            </a:r>
            <a:r>
              <a:rPr lang="tr-TR" sz="1800" dirty="0"/>
              <a:t> of </a:t>
            </a:r>
            <a:r>
              <a:rPr lang="tr-TR" sz="1800" dirty="0" err="1"/>
              <a:t>attack</a:t>
            </a:r>
            <a:endParaRPr lang="tr-TR" sz="1800" dirty="0"/>
          </a:p>
          <a:p>
            <a:pPr marL="0" indent="0" algn="just">
              <a:buNone/>
            </a:pPr>
            <a:r>
              <a:rPr lang="tr-TR" sz="1800" dirty="0"/>
              <a:t>C</a:t>
            </a:r>
            <a:r>
              <a:rPr lang="tr-TR" sz="1800" baseline="-25000" dirty="0"/>
              <a:t>N</a:t>
            </a:r>
            <a:r>
              <a:rPr lang="tr-TR" sz="1800" dirty="0"/>
              <a:t>: Normal </a:t>
            </a:r>
            <a:r>
              <a:rPr lang="tr-TR" sz="1800" dirty="0" err="1"/>
              <a:t>force</a:t>
            </a:r>
            <a:r>
              <a:rPr lang="tr-TR" sz="1800" dirty="0"/>
              <a:t> </a:t>
            </a:r>
            <a:r>
              <a:rPr lang="tr-TR" sz="1800" dirty="0" err="1"/>
              <a:t>coefficient</a:t>
            </a:r>
            <a:endParaRPr lang="tr-TR" sz="1800" dirty="0"/>
          </a:p>
          <a:p>
            <a:pPr marL="0" indent="0" algn="just">
              <a:buNone/>
            </a:pPr>
            <a:r>
              <a:rPr lang="tr-TR" sz="1800" dirty="0"/>
              <a:t>C</a:t>
            </a:r>
            <a:r>
              <a:rPr lang="tr-TR" sz="1800" baseline="-25000" dirty="0"/>
              <a:t>m</a:t>
            </a:r>
            <a:r>
              <a:rPr lang="tr-TR" sz="1800" dirty="0"/>
              <a:t>: </a:t>
            </a:r>
            <a:r>
              <a:rPr lang="tr-TR" sz="1800" dirty="0" err="1"/>
              <a:t>Pithcing</a:t>
            </a:r>
            <a:r>
              <a:rPr lang="tr-TR" sz="1800" dirty="0"/>
              <a:t> moment </a:t>
            </a:r>
            <a:r>
              <a:rPr lang="tr-TR" sz="1800" dirty="0" err="1"/>
              <a:t>coefficient</a:t>
            </a:r>
            <a:endParaRPr lang="tr-TR" sz="1800" dirty="0"/>
          </a:p>
          <a:p>
            <a:pPr marL="0" indent="0" algn="just">
              <a:buNone/>
            </a:pPr>
            <a:r>
              <a:rPr lang="tr-TR" sz="1800" dirty="0" err="1"/>
              <a:t>C</a:t>
            </a:r>
            <a:r>
              <a:rPr lang="tr-TR" sz="1800" baseline="-25000" dirty="0" err="1"/>
              <a:t>n</a:t>
            </a:r>
            <a:r>
              <a:rPr lang="tr-TR" sz="1800" dirty="0"/>
              <a:t>: </a:t>
            </a:r>
            <a:r>
              <a:rPr lang="tr-TR" sz="1800" dirty="0" err="1"/>
              <a:t>Yawing</a:t>
            </a:r>
            <a:r>
              <a:rPr lang="tr-TR" sz="1800" dirty="0"/>
              <a:t> moment </a:t>
            </a:r>
            <a:r>
              <a:rPr lang="tr-TR" sz="1800" dirty="0" err="1"/>
              <a:t>coefficient</a:t>
            </a:r>
            <a:endParaRPr lang="tr-TR" sz="1800" dirty="0"/>
          </a:p>
          <a:p>
            <a:pPr marL="0" indent="0" algn="just">
              <a:buNone/>
            </a:pPr>
            <a:r>
              <a:rPr lang="tr-TR" sz="1800" dirty="0"/>
              <a:t>C</a:t>
            </a:r>
            <a:r>
              <a:rPr lang="tr-TR" sz="1800" baseline="-25000" dirty="0"/>
              <a:t>l</a:t>
            </a:r>
            <a:r>
              <a:rPr lang="tr-TR" sz="1800" dirty="0"/>
              <a:t>: Rolling moment </a:t>
            </a:r>
            <a:r>
              <a:rPr lang="tr-TR" sz="1800" dirty="0" err="1"/>
              <a:t>coefficient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RB: </a:t>
            </a:r>
            <a:r>
              <a:rPr lang="tr-TR" sz="1800" dirty="0" err="1"/>
              <a:t>Rotary</a:t>
            </a:r>
            <a:r>
              <a:rPr lang="tr-TR" sz="1800" dirty="0"/>
              <a:t> </a:t>
            </a:r>
            <a:r>
              <a:rPr lang="tr-TR" sz="1800" dirty="0" err="1"/>
              <a:t>balance</a:t>
            </a:r>
            <a:endParaRPr lang="tr-TR" sz="1800" dirty="0"/>
          </a:p>
          <a:p>
            <a:pPr marL="0" indent="0">
              <a:buNone/>
            </a:pPr>
            <a:r>
              <a:rPr lang="tr-TR" sz="1800" dirty="0" err="1"/>
              <a:t>FtR</a:t>
            </a:r>
            <a:r>
              <a:rPr lang="tr-TR" sz="1800" dirty="0"/>
              <a:t>: </a:t>
            </a:r>
            <a:r>
              <a:rPr lang="tr-TR" sz="1800" dirty="0" err="1"/>
              <a:t>Free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roll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FO: </a:t>
            </a:r>
            <a:r>
              <a:rPr lang="tr-TR" sz="1800" dirty="0" err="1"/>
              <a:t>Forced</a:t>
            </a:r>
            <a:r>
              <a:rPr lang="tr-TR" sz="1800" dirty="0"/>
              <a:t> </a:t>
            </a:r>
            <a:r>
              <a:rPr lang="tr-TR" sz="1800" dirty="0" err="1"/>
              <a:t>oscillation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V: </a:t>
            </a:r>
            <a:r>
              <a:rPr lang="tr-TR" sz="1800" dirty="0" err="1"/>
              <a:t>Free</a:t>
            </a:r>
            <a:r>
              <a:rPr lang="tr-TR" sz="1800" dirty="0"/>
              <a:t> </a:t>
            </a:r>
            <a:r>
              <a:rPr lang="tr-TR" sz="1800" dirty="0" err="1"/>
              <a:t>stream</a:t>
            </a:r>
            <a:r>
              <a:rPr lang="tr-TR" sz="1800" dirty="0"/>
              <a:t> </a:t>
            </a:r>
            <a:r>
              <a:rPr lang="tr-TR" sz="1800" dirty="0" err="1"/>
              <a:t>velocity</a:t>
            </a:r>
            <a:endParaRPr lang="tr-TR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4817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Introduction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80"/>
            <a:ext cx="10329908" cy="38640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tr-TR" sz="2400" dirty="0" err="1"/>
              <a:t>high</a:t>
            </a:r>
            <a:r>
              <a:rPr lang="tr-TR" sz="2400" dirty="0"/>
              <a:t> </a:t>
            </a:r>
            <a:r>
              <a:rPr lang="tr-TR" sz="2400" dirty="0" err="1"/>
              <a:t>technology</a:t>
            </a:r>
            <a:r>
              <a:rPr lang="tr-TR" sz="2400" dirty="0"/>
              <a:t>, </a:t>
            </a:r>
            <a:r>
              <a:rPr lang="tr-TR" sz="2400" dirty="0" err="1"/>
              <a:t>combat</a:t>
            </a:r>
            <a:r>
              <a:rPr lang="tr-TR" sz="2400" dirty="0"/>
              <a:t> </a:t>
            </a:r>
            <a:r>
              <a:rPr lang="tr-TR" sz="2400" dirty="0" err="1"/>
              <a:t>aircrafts</a:t>
            </a:r>
            <a:r>
              <a:rPr lang="tr-TR" sz="2400" dirty="0"/>
              <a:t> </a:t>
            </a:r>
            <a:r>
              <a:rPr lang="en-US" sz="2400" dirty="0"/>
              <a:t>has been known to experience control</a:t>
            </a:r>
            <a:r>
              <a:rPr lang="tr-TR" sz="2400" dirty="0"/>
              <a:t> </a:t>
            </a:r>
            <a:r>
              <a:rPr lang="en-US" sz="2400" dirty="0"/>
              <a:t>problems during maneuvering at angles of attack</a:t>
            </a:r>
            <a:r>
              <a:rPr lang="tr-TR" sz="2400" dirty="0"/>
              <a:t>,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&gt;</a:t>
            </a:r>
            <a:r>
              <a:rPr lang="en-US" sz="2400" dirty="0"/>
              <a:t> 40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TR" sz="2400" dirty="0"/>
              <a:t> (</a:t>
            </a:r>
            <a:r>
              <a:rPr lang="tr-TR" sz="2400" dirty="0" err="1"/>
              <a:t>Cai</a:t>
            </a:r>
            <a:r>
              <a:rPr lang="tr-TR" sz="2400" dirty="0"/>
              <a:t> et al., 1997)</a:t>
            </a:r>
            <a:r>
              <a:rPr lang="en-US" sz="2400" dirty="0"/>
              <a:t>.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en-US" sz="2400" dirty="0"/>
              <a:t>Wing rock is a highly nonlinear phenomenon in which aircraft undergo </a:t>
            </a:r>
            <a:r>
              <a:rPr lang="tr-TR" sz="2400" b="1" dirty="0" err="1"/>
              <a:t>near-sinusoidal</a:t>
            </a:r>
            <a:r>
              <a:rPr lang="tr-TR" sz="2400" dirty="0"/>
              <a:t> </a:t>
            </a:r>
            <a:r>
              <a:rPr lang="en-US" sz="2400" dirty="0"/>
              <a:t>limit-cycle </a:t>
            </a:r>
            <a:r>
              <a:rPr lang="en-US" sz="2400" b="1" dirty="0"/>
              <a:t>roll oscillations </a:t>
            </a:r>
            <a:r>
              <a:rPr lang="en-US" sz="2400" dirty="0"/>
              <a:t>at a </a:t>
            </a:r>
            <a:r>
              <a:rPr lang="en-US" sz="2400" b="1" dirty="0"/>
              <a:t>high </a:t>
            </a:r>
            <a:r>
              <a:rPr lang="tr-TR" sz="2400" b="1" dirty="0" err="1"/>
              <a:t>AoA</a:t>
            </a:r>
            <a:r>
              <a:rPr lang="tr-TR" sz="2400" b="1" dirty="0"/>
              <a:t> </a:t>
            </a:r>
            <a:r>
              <a:rPr lang="tr-TR" sz="2400" dirty="0"/>
              <a:t>(</a:t>
            </a:r>
            <a:r>
              <a:rPr lang="en-US" sz="2400" dirty="0"/>
              <a:t>Nguyen</a:t>
            </a:r>
            <a:r>
              <a:rPr lang="tr-TR" sz="2400" dirty="0"/>
              <a:t> et al., 1981)</a:t>
            </a:r>
            <a:r>
              <a:rPr lang="tr-TR" sz="2400" b="1" dirty="0"/>
              <a:t> </a:t>
            </a:r>
            <a:r>
              <a:rPr lang="tr-TR" sz="2400" dirty="0" err="1"/>
              <a:t>which</a:t>
            </a:r>
            <a:r>
              <a:rPr lang="tr-TR" sz="2400" dirty="0"/>
              <a:t> is:</a:t>
            </a:r>
            <a:endParaRPr lang="tr-TR" sz="2400" b="1" dirty="0"/>
          </a:p>
          <a:p>
            <a:pPr marL="0" indent="0">
              <a:buNone/>
            </a:pPr>
            <a:r>
              <a:rPr lang="tr-TR" sz="2400" dirty="0"/>
              <a:t>- </a:t>
            </a:r>
            <a:r>
              <a:rPr lang="tr-TR" sz="2400" dirty="0" err="1"/>
              <a:t>major</a:t>
            </a:r>
            <a:r>
              <a:rPr lang="tr-TR" sz="2400" dirty="0"/>
              <a:t> </a:t>
            </a:r>
            <a:r>
              <a:rPr lang="tr-TR" sz="2400" b="1" dirty="0" err="1"/>
              <a:t>maneuver</a:t>
            </a:r>
            <a:r>
              <a:rPr lang="tr-TR" sz="2400" b="1" dirty="0"/>
              <a:t> </a:t>
            </a:r>
            <a:r>
              <a:rPr lang="tr-TR" sz="2400" b="1" dirty="0" err="1"/>
              <a:t>limitation</a:t>
            </a:r>
            <a:r>
              <a:rPr lang="tr-TR" sz="2400" b="1" dirty="0"/>
              <a:t> </a:t>
            </a:r>
            <a:r>
              <a:rPr lang="tr-TR" sz="2400" dirty="0" err="1"/>
              <a:t>exhibited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modern </a:t>
            </a:r>
            <a:r>
              <a:rPr lang="tr-TR" sz="2400" dirty="0" err="1"/>
              <a:t>combar</a:t>
            </a:r>
            <a:r>
              <a:rPr lang="tr-TR" sz="2400" dirty="0"/>
              <a:t> </a:t>
            </a:r>
            <a:r>
              <a:rPr lang="tr-TR" sz="2400" dirty="0" err="1"/>
              <a:t>aircrafts</a:t>
            </a:r>
            <a:r>
              <a:rPr lang="tr-TR" sz="2400" dirty="0"/>
              <a:t> (AGARD-AR-155A, 1979) (</a:t>
            </a:r>
            <a:r>
              <a:rPr lang="en-US" sz="2400" dirty="0"/>
              <a:t>Levin, D. and Katz, J., </a:t>
            </a:r>
            <a:r>
              <a:rPr lang="tr-TR" sz="2400" dirty="0"/>
              <a:t>1984)</a:t>
            </a:r>
          </a:p>
          <a:p>
            <a:pPr>
              <a:buFontTx/>
              <a:buChar char="-"/>
            </a:pPr>
            <a:r>
              <a:rPr lang="tr-TR" sz="2400" b="1" dirty="0" err="1"/>
              <a:t>safety</a:t>
            </a:r>
            <a:r>
              <a:rPr lang="tr-TR" sz="2400" dirty="0"/>
              <a:t> problem in </a:t>
            </a:r>
            <a:r>
              <a:rPr lang="tr-TR" sz="2400" b="1" dirty="0" err="1"/>
              <a:t>landing</a:t>
            </a:r>
            <a:r>
              <a:rPr lang="tr-TR" sz="2400" dirty="0"/>
              <a:t> (</a:t>
            </a:r>
            <a:r>
              <a:rPr lang="en-US" sz="2400" dirty="0"/>
              <a:t>Nguyen</a:t>
            </a:r>
            <a:r>
              <a:rPr lang="tr-TR" sz="2400" dirty="0"/>
              <a:t> et al., 1981)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err="1"/>
              <a:t>Also</a:t>
            </a:r>
            <a:r>
              <a:rPr lang="tr-TR" sz="2400" dirty="0"/>
              <a:t> </a:t>
            </a:r>
            <a:r>
              <a:rPr lang="tr-TR" sz="2400" dirty="0" err="1"/>
              <a:t>wing</a:t>
            </a:r>
            <a:r>
              <a:rPr lang="tr-TR" sz="2400" dirty="0"/>
              <a:t> </a:t>
            </a:r>
            <a:r>
              <a:rPr lang="tr-TR" sz="2400" dirty="0" err="1"/>
              <a:t>rock</a:t>
            </a:r>
            <a:r>
              <a:rPr lang="tr-TR" sz="2400" dirty="0"/>
              <a:t> </a:t>
            </a:r>
            <a:r>
              <a:rPr lang="tr-TR" sz="2400" dirty="0" err="1"/>
              <a:t>starts</a:t>
            </a:r>
            <a:r>
              <a:rPr lang="tr-TR" sz="2400" dirty="0"/>
              <a:t> at a </a:t>
            </a:r>
            <a:r>
              <a:rPr lang="tr-TR" sz="2400" b="1" dirty="0" err="1"/>
              <a:t>lower</a:t>
            </a:r>
            <a:r>
              <a:rPr lang="tr-TR" sz="2400" b="1" dirty="0"/>
              <a:t> </a:t>
            </a:r>
            <a:r>
              <a:rPr lang="tr-TR" sz="2400" b="1" dirty="0" err="1"/>
              <a:t>AoA</a:t>
            </a:r>
            <a:r>
              <a:rPr lang="tr-TR" sz="2400" b="1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a </a:t>
            </a:r>
            <a:r>
              <a:rPr lang="tr-TR" sz="2400" dirty="0" err="1"/>
              <a:t>wing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b="1" dirty="0" err="1"/>
              <a:t>higher</a:t>
            </a:r>
            <a:r>
              <a:rPr lang="tr-TR" sz="2400" b="1" dirty="0"/>
              <a:t> </a:t>
            </a:r>
            <a:r>
              <a:rPr lang="tr-TR" sz="2400" b="1" dirty="0" err="1"/>
              <a:t>sweep</a:t>
            </a:r>
            <a:r>
              <a:rPr lang="tr-TR" sz="2400" b="1" dirty="0"/>
              <a:t>.</a:t>
            </a:r>
          </a:p>
          <a:p>
            <a:pPr>
              <a:buFontTx/>
              <a:buChar char="-"/>
            </a:pPr>
            <a:endParaRPr lang="tr-TR" sz="2400" dirty="0"/>
          </a:p>
          <a:p>
            <a:pPr>
              <a:buFontTx/>
              <a:buChar char="-"/>
            </a:pP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4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Wing</a:t>
            </a:r>
            <a:r>
              <a:rPr lang="tr-TR" b="1" dirty="0"/>
              <a:t> </a:t>
            </a:r>
            <a:r>
              <a:rPr lang="tr-TR" b="1" dirty="0" err="1"/>
              <a:t>Rock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975"/>
            <a:ext cx="3687147" cy="1707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err="1"/>
              <a:t>Reason</a:t>
            </a:r>
            <a:r>
              <a:rPr lang="tr-TR" sz="2000" b="1" dirty="0"/>
              <a:t>:</a:t>
            </a:r>
            <a:r>
              <a:rPr lang="tr-TR" sz="2000" dirty="0"/>
              <a:t> I</a:t>
            </a:r>
            <a:r>
              <a:rPr lang="en-US" sz="2000" dirty="0" err="1"/>
              <a:t>nitiated</a:t>
            </a:r>
            <a:r>
              <a:rPr lang="en-US" sz="2000" dirty="0"/>
              <a:t> by </a:t>
            </a:r>
            <a:r>
              <a:rPr lang="en-US" sz="2000" dirty="0" err="1"/>
              <a:t>flowfield</a:t>
            </a:r>
            <a:r>
              <a:rPr lang="en-US" sz="2000" dirty="0"/>
              <a:t> asymmetries induced by</a:t>
            </a:r>
            <a:r>
              <a:rPr lang="tr-TR" sz="2000" dirty="0"/>
              <a:t> </a:t>
            </a:r>
            <a:r>
              <a:rPr lang="en-US" sz="2000" dirty="0"/>
              <a:t>flow disturbances and vortex interactions near the apex</a:t>
            </a:r>
            <a:r>
              <a:rPr lang="tr-TR" sz="2000" dirty="0"/>
              <a:t> </a:t>
            </a:r>
            <a:r>
              <a:rPr lang="en-GB" sz="2000" dirty="0"/>
              <a:t>region.</a:t>
            </a:r>
            <a:r>
              <a:rPr lang="tr-TR" sz="2000" dirty="0"/>
              <a:t> </a:t>
            </a: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4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1CBDDF-BDD4-4C80-B216-5F906D64BEF2}"/>
              </a:ext>
            </a:extLst>
          </p:cNvPr>
          <p:cNvSpPr/>
          <p:nvPr/>
        </p:nvSpPr>
        <p:spPr>
          <a:xfrm>
            <a:off x="911193" y="4077898"/>
            <a:ext cx="3799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hlinkClick r:id="rId2"/>
              </a:rPr>
              <a:t>A </a:t>
            </a:r>
            <a:r>
              <a:rPr lang="tr-TR" sz="2000" dirty="0" err="1">
                <a:hlinkClick r:id="rId2"/>
              </a:rPr>
              <a:t>wing</a:t>
            </a:r>
            <a:r>
              <a:rPr lang="tr-TR" sz="2000" dirty="0">
                <a:hlinkClick r:id="rId2"/>
              </a:rPr>
              <a:t> </a:t>
            </a:r>
            <a:r>
              <a:rPr lang="tr-TR" sz="2000" dirty="0" err="1">
                <a:hlinkClick r:id="rId2"/>
              </a:rPr>
              <a:t>rock</a:t>
            </a:r>
            <a:r>
              <a:rPr lang="tr-TR" sz="2000" dirty="0">
                <a:hlinkClick r:id="rId2"/>
              </a:rPr>
              <a:t> test of 6% model of F/A-18C </a:t>
            </a:r>
            <a:r>
              <a:rPr lang="tr-TR" sz="2000" dirty="0" err="1">
                <a:hlinkClick r:id="rId2"/>
              </a:rPr>
              <a:t>where</a:t>
            </a:r>
            <a:r>
              <a:rPr lang="tr-TR" sz="2000" dirty="0">
                <a:hlinkClick r:id="rId2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α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= 18˚ (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fixed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),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φ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max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= -80˚</a:t>
            </a:r>
            <a:endParaRPr lang="tr-TR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022725-C504-49F0-BF98-80AC633A0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423" y="1955800"/>
            <a:ext cx="6800850" cy="4400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20F29A-2FFF-4E9F-8F5A-D8F6EF27D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669" y="417406"/>
            <a:ext cx="22764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Wing</a:t>
            </a:r>
            <a:r>
              <a:rPr lang="tr-TR" b="1" dirty="0"/>
              <a:t> </a:t>
            </a:r>
            <a:r>
              <a:rPr lang="tr-TR" b="1" dirty="0" err="1"/>
              <a:t>Rock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09" y="3364484"/>
            <a:ext cx="5358414" cy="3257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No </a:t>
            </a:r>
            <a:r>
              <a:rPr lang="tr-TR" sz="2400" b="1" dirty="0" err="1"/>
              <a:t>Wing</a:t>
            </a:r>
            <a:r>
              <a:rPr lang="tr-TR" sz="2400" b="1" dirty="0"/>
              <a:t> </a:t>
            </a:r>
            <a:r>
              <a:rPr lang="tr-TR" sz="2400" b="1" dirty="0" err="1"/>
              <a:t>Rock</a:t>
            </a:r>
            <a:r>
              <a:rPr lang="tr-TR" sz="2400" b="1" dirty="0"/>
              <a:t> </a:t>
            </a:r>
            <a:r>
              <a:rPr lang="tr-TR" sz="2400" b="1" dirty="0" err="1"/>
              <a:t>cases</a:t>
            </a:r>
            <a:r>
              <a:rPr lang="tr-TR" sz="2400" dirty="0"/>
              <a:t> in </a:t>
            </a:r>
            <a:r>
              <a:rPr lang="tr-TR" sz="2400" dirty="0" err="1"/>
              <a:t>literature</a:t>
            </a:r>
            <a:r>
              <a:rPr lang="tr-TR" sz="2400" dirty="0"/>
              <a:t>:</a:t>
            </a:r>
          </a:p>
          <a:p>
            <a:r>
              <a:rPr lang="tr-TR" sz="2400" dirty="0"/>
              <a:t>No </a:t>
            </a:r>
            <a:r>
              <a:rPr lang="tr-TR" sz="2400" dirty="0" err="1"/>
              <a:t>wing</a:t>
            </a:r>
            <a:r>
              <a:rPr lang="tr-TR" sz="2400" dirty="0"/>
              <a:t> </a:t>
            </a:r>
            <a:r>
              <a:rPr lang="tr-TR" sz="2400" dirty="0" err="1"/>
              <a:t>rock</a:t>
            </a:r>
            <a:r>
              <a:rPr lang="tr-TR" sz="2400" dirty="0"/>
              <a:t> </a:t>
            </a:r>
            <a:r>
              <a:rPr lang="tr-TR" sz="2400" dirty="0" err="1"/>
              <a:t>observed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0,5 </a:t>
            </a:r>
            <a:r>
              <a:rPr lang="tr-TR" sz="2400" dirty="0" err="1"/>
              <a:t>inch</a:t>
            </a:r>
            <a:r>
              <a:rPr lang="tr-TR" sz="2400" dirty="0"/>
              <a:t> </a:t>
            </a:r>
            <a:r>
              <a:rPr lang="tr-TR" sz="2400" dirty="0" err="1"/>
              <a:t>round</a:t>
            </a:r>
            <a:r>
              <a:rPr lang="tr-TR" sz="2400" dirty="0"/>
              <a:t> </a:t>
            </a:r>
            <a:r>
              <a:rPr lang="tr-TR" sz="2400" dirty="0" err="1"/>
              <a:t>edge</a:t>
            </a:r>
            <a:r>
              <a:rPr lang="tr-TR" sz="2400" dirty="0"/>
              <a:t> 80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tr-TR" sz="2400" dirty="0"/>
              <a:t> </a:t>
            </a:r>
            <a:r>
              <a:rPr lang="tr-TR" sz="2400" dirty="0" err="1"/>
              <a:t>wings</a:t>
            </a:r>
            <a:r>
              <a:rPr lang="tr-TR" sz="2400" dirty="0"/>
              <a:t> </a:t>
            </a:r>
            <a:r>
              <a:rPr lang="tr-TR" sz="2400" dirty="0" err="1"/>
              <a:t>like</a:t>
            </a:r>
            <a:r>
              <a:rPr lang="tr-TR" sz="2400" dirty="0"/>
              <a:t> R3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figure</a:t>
            </a:r>
            <a:r>
              <a:rPr lang="tr-TR" sz="2400" dirty="0"/>
              <a:t> </a:t>
            </a:r>
            <a:r>
              <a:rPr lang="tr-TR" sz="2400" dirty="0" err="1"/>
              <a:t>below</a:t>
            </a:r>
            <a:r>
              <a:rPr lang="tr-TR" sz="2400" dirty="0"/>
              <a:t> (</a:t>
            </a:r>
            <a:r>
              <a:rPr lang="tr-TR" sz="2400" dirty="0" err="1"/>
              <a:t>Ng</a:t>
            </a:r>
            <a:r>
              <a:rPr lang="tr-TR" sz="2400" dirty="0"/>
              <a:t>, T. &amp; </a:t>
            </a:r>
            <a:r>
              <a:rPr lang="tr-TR" sz="2400" dirty="0" err="1"/>
              <a:t>Malcolm</a:t>
            </a:r>
            <a:r>
              <a:rPr lang="tr-TR" sz="2400" dirty="0"/>
              <a:t>, G., 1990):</a:t>
            </a:r>
          </a:p>
          <a:p>
            <a:r>
              <a:rPr lang="tr-TR" sz="2400" dirty="0"/>
              <a:t>76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tr-TR" sz="2400" dirty="0"/>
              <a:t> </a:t>
            </a:r>
            <a:r>
              <a:rPr lang="tr-TR" sz="2400" dirty="0" err="1"/>
              <a:t>wing</a:t>
            </a:r>
            <a:r>
              <a:rPr lang="tr-TR" sz="2400" dirty="0"/>
              <a:t> </a:t>
            </a:r>
            <a:r>
              <a:rPr lang="tr-TR" sz="2400" dirty="0" err="1"/>
              <a:t>showed</a:t>
            </a:r>
            <a:r>
              <a:rPr lang="tr-TR" sz="2400" dirty="0"/>
              <a:t> </a:t>
            </a:r>
            <a:r>
              <a:rPr lang="tr-TR" sz="2400" dirty="0" err="1"/>
              <a:t>no</a:t>
            </a:r>
            <a:r>
              <a:rPr lang="tr-TR" sz="2400" dirty="0"/>
              <a:t> </a:t>
            </a:r>
            <a:r>
              <a:rPr lang="tr-TR" sz="2400" dirty="0" err="1"/>
              <a:t>evidence</a:t>
            </a:r>
            <a:r>
              <a:rPr lang="tr-TR" sz="2400" dirty="0"/>
              <a:t> of </a:t>
            </a:r>
            <a:r>
              <a:rPr lang="tr-TR" sz="2400" dirty="0" err="1"/>
              <a:t>wing</a:t>
            </a:r>
            <a:r>
              <a:rPr lang="tr-TR" sz="2400" dirty="0"/>
              <a:t> </a:t>
            </a:r>
            <a:r>
              <a:rPr lang="tr-TR" sz="2400" dirty="0" err="1"/>
              <a:t>rock</a:t>
            </a:r>
            <a:r>
              <a:rPr lang="tr-TR" sz="2400" dirty="0"/>
              <a:t> in FTR </a:t>
            </a:r>
            <a:r>
              <a:rPr lang="tr-TR" sz="2400" dirty="0" err="1"/>
              <a:t>tests</a:t>
            </a:r>
            <a:r>
              <a:rPr lang="tr-TR" sz="2400" dirty="0"/>
              <a:t> (</a:t>
            </a:r>
            <a:r>
              <a:rPr lang="en-US" sz="2400" dirty="0"/>
              <a:t>Levin, D. and Katz, J., </a:t>
            </a:r>
            <a:r>
              <a:rPr lang="tr-TR" sz="2400" dirty="0"/>
              <a:t>1984).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9F5BA-2A78-4793-BFBB-87A77EF32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483" y="331942"/>
            <a:ext cx="3240886" cy="62901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D03890-7A7B-4D87-BC9B-990218A41329}"/>
              </a:ext>
            </a:extLst>
          </p:cNvPr>
          <p:cNvCxnSpPr>
            <a:cxnSpLocks/>
          </p:cNvCxnSpPr>
          <p:nvPr/>
        </p:nvCxnSpPr>
        <p:spPr>
          <a:xfrm>
            <a:off x="5542384" y="4421833"/>
            <a:ext cx="2474152" cy="1495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5EF2954-C112-4D91-92DD-C74642796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534" y="1136342"/>
            <a:ext cx="2611518" cy="174825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5E7CED-3B91-446E-84B7-6768F3C2C10F}"/>
              </a:ext>
            </a:extLst>
          </p:cNvPr>
          <p:cNvSpPr txBox="1">
            <a:spLocks/>
          </p:cNvSpPr>
          <p:nvPr/>
        </p:nvSpPr>
        <p:spPr>
          <a:xfrm>
            <a:off x="681109" y="1665017"/>
            <a:ext cx="4060371" cy="77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err="1"/>
              <a:t>Typical</a:t>
            </a:r>
            <a:r>
              <a:rPr lang="tr-TR" sz="2400" dirty="0"/>
              <a:t> </a:t>
            </a:r>
            <a:r>
              <a:rPr lang="tr-TR" sz="2400" dirty="0" err="1"/>
              <a:t>wing</a:t>
            </a:r>
            <a:r>
              <a:rPr lang="tr-TR" sz="2400" dirty="0"/>
              <a:t> </a:t>
            </a:r>
            <a:r>
              <a:rPr lang="tr-TR" sz="2400" dirty="0" err="1"/>
              <a:t>rock</a:t>
            </a:r>
            <a:r>
              <a:rPr lang="tr-TR" sz="2400" dirty="0"/>
              <a:t> </a:t>
            </a:r>
            <a:r>
              <a:rPr lang="tr-TR" sz="2400" dirty="0" err="1"/>
              <a:t>response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777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Free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Roll</a:t>
            </a:r>
            <a:r>
              <a:rPr lang="tr-TR" b="1" dirty="0"/>
              <a:t> (FTR)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29" y="1312832"/>
            <a:ext cx="4896774" cy="4718324"/>
          </a:xfrm>
        </p:spPr>
        <p:txBody>
          <a:bodyPr>
            <a:noAutofit/>
          </a:bodyPr>
          <a:lstStyle/>
          <a:p>
            <a:r>
              <a:rPr lang="tr-TR" sz="2400" dirty="0" err="1"/>
              <a:t>Setup</a:t>
            </a:r>
            <a:r>
              <a:rPr lang="tr-TR" sz="2400" dirty="0"/>
              <a:t> </a:t>
            </a:r>
            <a:r>
              <a:rPr lang="tr-TR" sz="2400" dirty="0" err="1"/>
              <a:t>allows</a:t>
            </a:r>
            <a:r>
              <a:rPr lang="tr-TR" sz="2400" dirty="0"/>
              <a:t> a </a:t>
            </a:r>
            <a:r>
              <a:rPr lang="tr-TR" sz="2400" b="1" dirty="0" err="1"/>
              <a:t>single</a:t>
            </a:r>
            <a:r>
              <a:rPr lang="tr-TR" sz="2400" b="1" dirty="0"/>
              <a:t> </a:t>
            </a:r>
            <a:r>
              <a:rPr lang="tr-TR" sz="2400" b="1" dirty="0" err="1"/>
              <a:t>degree</a:t>
            </a:r>
            <a:r>
              <a:rPr lang="tr-TR" sz="2400" b="1" dirty="0"/>
              <a:t> of </a:t>
            </a:r>
            <a:r>
              <a:rPr lang="tr-TR" sz="2400" b="1" dirty="0" err="1"/>
              <a:t>freedom</a:t>
            </a:r>
            <a:r>
              <a:rPr lang="tr-TR" sz="2400" b="1" dirty="0"/>
              <a:t> </a:t>
            </a:r>
            <a:r>
              <a:rPr lang="tr-TR" sz="2400" dirty="0" err="1"/>
              <a:t>rolling</a:t>
            </a:r>
            <a:r>
              <a:rPr lang="tr-TR" sz="2400" dirty="0"/>
              <a:t> </a:t>
            </a:r>
            <a:r>
              <a:rPr lang="tr-TR" sz="2400" dirty="0" err="1"/>
              <a:t>motion</a:t>
            </a:r>
            <a:r>
              <a:rPr lang="tr-TR" sz="2400" dirty="0"/>
              <a:t>.</a:t>
            </a:r>
          </a:p>
          <a:p>
            <a:r>
              <a:rPr lang="tr-TR" sz="2400" dirty="0" err="1"/>
              <a:t>The</a:t>
            </a:r>
            <a:r>
              <a:rPr lang="tr-TR" sz="2400" dirty="0"/>
              <a:t> model is </a:t>
            </a:r>
            <a:r>
              <a:rPr lang="tr-TR" sz="2400" dirty="0" err="1"/>
              <a:t>statically</a:t>
            </a:r>
            <a:r>
              <a:rPr lang="tr-TR" sz="2400" dirty="0"/>
              <a:t> </a:t>
            </a:r>
            <a:r>
              <a:rPr lang="tr-TR" sz="2400" dirty="0" err="1"/>
              <a:t>balanced</a:t>
            </a:r>
            <a:r>
              <a:rPr lang="tr-TR" sz="2400" dirty="0"/>
              <a:t> </a:t>
            </a:r>
            <a:r>
              <a:rPr lang="tr-TR" sz="2400" dirty="0" err="1"/>
              <a:t>so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its</a:t>
            </a:r>
            <a:r>
              <a:rPr lang="tr-TR" sz="2400" dirty="0"/>
              <a:t> </a:t>
            </a:r>
            <a:r>
              <a:rPr lang="tr-TR" sz="2400" b="1" dirty="0" err="1"/>
              <a:t>center</a:t>
            </a:r>
            <a:r>
              <a:rPr lang="tr-TR" sz="2400" b="1" dirty="0"/>
              <a:t> of </a:t>
            </a:r>
            <a:r>
              <a:rPr lang="tr-TR" sz="2400" b="1" dirty="0" err="1"/>
              <a:t>gravity</a:t>
            </a:r>
            <a:r>
              <a:rPr lang="tr-TR" sz="2400" b="1" dirty="0"/>
              <a:t> </a:t>
            </a:r>
            <a:r>
              <a:rPr lang="tr-TR" sz="2400" b="1" dirty="0" err="1"/>
              <a:t>aligned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roll-axis</a:t>
            </a:r>
            <a:r>
              <a:rPr lang="tr-TR" sz="2400" dirty="0"/>
              <a:t>.</a:t>
            </a:r>
          </a:p>
          <a:p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models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b="1" dirty="0" err="1"/>
              <a:t>sting-mounted</a:t>
            </a:r>
            <a:r>
              <a:rPr lang="tr-TR" sz="2400" dirty="0"/>
              <a:t> </a:t>
            </a:r>
            <a:r>
              <a:rPr lang="tr-TR" sz="2400" dirty="0" err="1"/>
              <a:t>consisting</a:t>
            </a:r>
            <a:r>
              <a:rPr lang="tr-TR" sz="2400" dirty="0"/>
              <a:t> of 2 </a:t>
            </a:r>
            <a:r>
              <a:rPr lang="tr-TR" sz="2400" dirty="0" err="1"/>
              <a:t>concentric</a:t>
            </a:r>
            <a:r>
              <a:rPr lang="tr-TR" sz="2400" dirty="0"/>
              <a:t> </a:t>
            </a:r>
            <a:r>
              <a:rPr lang="tr-TR" sz="2400" dirty="0" err="1"/>
              <a:t>cylindrical</a:t>
            </a:r>
            <a:r>
              <a:rPr lang="tr-TR" sz="2400" dirty="0"/>
              <a:t> </a:t>
            </a:r>
            <a:r>
              <a:rPr lang="tr-TR" sz="2400" dirty="0" err="1"/>
              <a:t>barrels</a:t>
            </a:r>
            <a:r>
              <a:rPr lang="tr-TR" sz="2400" dirty="0"/>
              <a:t> </a:t>
            </a:r>
            <a:r>
              <a:rPr lang="tr-TR" sz="2400" dirty="0" err="1"/>
              <a:t>attached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b="1" dirty="0" err="1"/>
              <a:t>ball-bearing</a:t>
            </a:r>
            <a:r>
              <a:rPr lang="tr-TR" sz="2400" dirty="0"/>
              <a:t> </a:t>
            </a:r>
            <a:r>
              <a:rPr lang="tr-TR" sz="2400" dirty="0" err="1"/>
              <a:t>assemblies</a:t>
            </a:r>
            <a:r>
              <a:rPr lang="tr-TR" sz="2400" dirty="0"/>
              <a:t>.</a:t>
            </a:r>
          </a:p>
          <a:p>
            <a:r>
              <a:rPr lang="tr-TR" sz="2400" dirty="0" err="1"/>
              <a:t>This</a:t>
            </a:r>
            <a:r>
              <a:rPr lang="tr-TR" sz="2400" dirty="0"/>
              <a:t> </a:t>
            </a:r>
            <a:r>
              <a:rPr lang="tr-TR" sz="2400" dirty="0" err="1"/>
              <a:t>type</a:t>
            </a:r>
            <a:r>
              <a:rPr lang="tr-TR" sz="2400" dirty="0"/>
              <a:t> of </a:t>
            </a:r>
            <a:r>
              <a:rPr lang="tr-TR" sz="2400" dirty="0" err="1"/>
              <a:t>experiments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also</a:t>
            </a:r>
            <a:r>
              <a:rPr lang="tr-TR" sz="2400" dirty="0"/>
              <a:t> </a:t>
            </a:r>
            <a:r>
              <a:rPr lang="tr-TR" sz="2400" dirty="0" err="1"/>
              <a:t>called</a:t>
            </a:r>
            <a:r>
              <a:rPr lang="tr-TR" sz="2400" dirty="0"/>
              <a:t> self-</a:t>
            </a:r>
            <a:r>
              <a:rPr lang="tr-TR" sz="2400" dirty="0" err="1"/>
              <a:t>induced</a:t>
            </a:r>
            <a:r>
              <a:rPr lang="tr-TR" sz="2400" dirty="0"/>
              <a:t> </a:t>
            </a:r>
            <a:r>
              <a:rPr lang="tr-TR" sz="2400" dirty="0" err="1"/>
              <a:t>roll</a:t>
            </a:r>
            <a:r>
              <a:rPr lang="tr-TR" sz="2400" dirty="0"/>
              <a:t> </a:t>
            </a:r>
            <a:r>
              <a:rPr lang="tr-TR" sz="2400" dirty="0" err="1"/>
              <a:t>oscillations</a:t>
            </a:r>
            <a:r>
              <a:rPr lang="tr-TR" sz="24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6</a:t>
            </a:fld>
            <a:endParaRPr lang="en-GB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E94725-B18E-4DE6-A441-5F5CFAAAFEDD}"/>
              </a:ext>
            </a:extLst>
          </p:cNvPr>
          <p:cNvCxnSpPr>
            <a:cxnSpLocks/>
          </p:cNvCxnSpPr>
          <p:nvPr/>
        </p:nvCxnSpPr>
        <p:spPr>
          <a:xfrm flipV="1">
            <a:off x="5342558" y="2760955"/>
            <a:ext cx="1046390" cy="672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991FB39-E8A3-4EA5-9846-56CDB1E5A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16" y="3525607"/>
            <a:ext cx="4717017" cy="2757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58C43-7F13-41C6-80B1-DCCB6F9C0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476" y="574520"/>
            <a:ext cx="4285499" cy="292790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17B71D-C1B6-408C-B734-FD201467CA26}"/>
              </a:ext>
            </a:extLst>
          </p:cNvPr>
          <p:cNvCxnSpPr>
            <a:cxnSpLocks/>
          </p:cNvCxnSpPr>
          <p:nvPr/>
        </p:nvCxnSpPr>
        <p:spPr>
          <a:xfrm>
            <a:off x="5342558" y="3429000"/>
            <a:ext cx="1046390" cy="850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0E2B5C6-DDBC-4E5A-BF5B-F70186FB1957}"/>
              </a:ext>
            </a:extLst>
          </p:cNvPr>
          <p:cNvSpPr txBox="1">
            <a:spLocks/>
          </p:cNvSpPr>
          <p:nvPr/>
        </p:nvSpPr>
        <p:spPr>
          <a:xfrm>
            <a:off x="7184195" y="6283480"/>
            <a:ext cx="305605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/>
              <a:t>Source: </a:t>
            </a:r>
            <a:r>
              <a:rPr lang="en-US" sz="1600" dirty="0"/>
              <a:t>Levin, D. and Katz, J., </a:t>
            </a:r>
            <a:r>
              <a:rPr lang="tr-TR" sz="1600" dirty="0"/>
              <a:t>1984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600" dirty="0"/>
          </a:p>
          <a:p>
            <a:pPr marL="0" indent="0">
              <a:buFont typeface="Arial" panose="020B0604020202020204" pitchFamily="34" charset="0"/>
              <a:buNone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15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Free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Roll</a:t>
            </a:r>
            <a:r>
              <a:rPr lang="tr-TR" b="1" dirty="0"/>
              <a:t> (FTR)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50" y="1161912"/>
            <a:ext cx="4896774" cy="1297203"/>
          </a:xfrm>
        </p:spPr>
        <p:txBody>
          <a:bodyPr>
            <a:noAutofit/>
          </a:bodyPr>
          <a:lstStyle/>
          <a:p>
            <a:r>
              <a:rPr lang="tr-TR" sz="2400" dirty="0"/>
              <a:t>A </a:t>
            </a:r>
            <a:r>
              <a:rPr lang="tr-TR" sz="2400" b="1" dirty="0" err="1"/>
              <a:t>potentiometer</a:t>
            </a:r>
            <a:r>
              <a:rPr lang="tr-TR" sz="2400" dirty="0"/>
              <a:t> </a:t>
            </a:r>
            <a:r>
              <a:rPr lang="tr-TR" sz="2400" dirty="0" err="1"/>
              <a:t>provides</a:t>
            </a:r>
            <a:r>
              <a:rPr lang="tr-TR" sz="2400" dirty="0"/>
              <a:t> </a:t>
            </a:r>
            <a:r>
              <a:rPr lang="tr-TR" sz="2400" dirty="0" err="1"/>
              <a:t>continuous</a:t>
            </a:r>
            <a:r>
              <a:rPr lang="tr-TR" sz="2400" dirty="0"/>
              <a:t> </a:t>
            </a:r>
            <a:r>
              <a:rPr lang="tr-TR" sz="2400" dirty="0" err="1"/>
              <a:t>information</a:t>
            </a:r>
            <a:r>
              <a:rPr lang="tr-TR" sz="2400" dirty="0"/>
              <a:t> of model </a:t>
            </a:r>
            <a:r>
              <a:rPr lang="tr-TR" sz="2400" dirty="0" err="1"/>
              <a:t>roll</a:t>
            </a:r>
            <a:r>
              <a:rPr lang="tr-TR" sz="2400" dirty="0"/>
              <a:t> </a:t>
            </a:r>
            <a:r>
              <a:rPr lang="tr-TR" sz="2400" dirty="0" err="1"/>
              <a:t>angle</a:t>
            </a:r>
            <a:r>
              <a:rPr lang="tr-TR" sz="2400" dirty="0"/>
              <a:t>,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TR" sz="2400" dirty="0"/>
              <a:t> </a:t>
            </a: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7</a:t>
            </a:fld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CF9729-FC46-4C20-A829-C07DB51A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50" y="3007157"/>
            <a:ext cx="7172106" cy="1664516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0E2B5C6-DDBC-4E5A-BF5B-F70186FB1957}"/>
              </a:ext>
            </a:extLst>
          </p:cNvPr>
          <p:cNvSpPr txBox="1">
            <a:spLocks/>
          </p:cNvSpPr>
          <p:nvPr/>
        </p:nvSpPr>
        <p:spPr>
          <a:xfrm>
            <a:off x="7689540" y="3915857"/>
            <a:ext cx="305605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/>
              <a:t>Source: </a:t>
            </a:r>
            <a:r>
              <a:rPr lang="en-US" sz="1600" dirty="0"/>
              <a:t>Levin, D. and Katz, J., </a:t>
            </a:r>
            <a:r>
              <a:rPr lang="tr-TR" sz="1600" dirty="0"/>
              <a:t>1984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600" dirty="0"/>
          </a:p>
          <a:p>
            <a:pPr marL="0" indent="0">
              <a:buFont typeface="Arial" panose="020B0604020202020204" pitchFamily="34" charset="0"/>
              <a:buNone/>
            </a:pPr>
            <a:endParaRPr lang="tr-TR" sz="16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B9AFB72-D9F6-4980-B1C8-ED29C1BC51CD}"/>
              </a:ext>
            </a:extLst>
          </p:cNvPr>
          <p:cNvSpPr txBox="1">
            <a:spLocks/>
          </p:cNvSpPr>
          <p:nvPr/>
        </p:nvSpPr>
        <p:spPr>
          <a:xfrm>
            <a:off x="5729055" y="1161912"/>
            <a:ext cx="5376909" cy="1964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A</a:t>
            </a:r>
            <a:r>
              <a:rPr lang="en-GB" sz="2000" dirty="0"/>
              <a:t> </a:t>
            </a:r>
            <a:r>
              <a:rPr lang="en-GB" sz="2000" b="1" dirty="0"/>
              <a:t>sting-balance</a:t>
            </a:r>
            <a:r>
              <a:rPr lang="tr-TR" sz="2000" b="1" dirty="0"/>
              <a:t> </a:t>
            </a:r>
            <a:r>
              <a:rPr lang="en-US" sz="2000" dirty="0"/>
              <a:t>mounting</a:t>
            </a:r>
            <a:r>
              <a:rPr lang="tr-TR" sz="2000" dirty="0"/>
              <a:t> is</a:t>
            </a:r>
            <a:r>
              <a:rPr lang="en-US" sz="2000" dirty="0"/>
              <a:t> transmitting </a:t>
            </a:r>
            <a:r>
              <a:rPr lang="tr-TR" sz="2000" dirty="0"/>
              <a:t>3</a:t>
            </a:r>
            <a:r>
              <a:rPr lang="en-US" sz="2000" dirty="0"/>
              <a:t> force and </a:t>
            </a:r>
            <a:r>
              <a:rPr lang="tr-TR" sz="2000" dirty="0"/>
              <a:t>3 </a:t>
            </a:r>
            <a:r>
              <a:rPr lang="en-US" sz="2000" dirty="0"/>
              <a:t>moment comp</a:t>
            </a:r>
            <a:r>
              <a:rPr lang="tr-TR" sz="2000" dirty="0" err="1"/>
              <a:t>onents</a:t>
            </a:r>
            <a:r>
              <a:rPr lang="en-US" sz="2000" dirty="0"/>
              <a:t> from the model</a:t>
            </a:r>
            <a:r>
              <a:rPr lang="tr-TR" sz="2000" dirty="0"/>
              <a:t> in </a:t>
            </a:r>
            <a:r>
              <a:rPr lang="tr-TR" sz="2000" dirty="0" err="1"/>
              <a:t>which</a:t>
            </a:r>
            <a:r>
              <a:rPr lang="en-US" sz="2000" dirty="0"/>
              <a:t> electrical signal</a:t>
            </a:r>
            <a:r>
              <a:rPr lang="tr-TR" sz="2000" dirty="0"/>
              <a:t> </a:t>
            </a:r>
            <a:r>
              <a:rPr lang="en-US" sz="2000" dirty="0"/>
              <a:t>from the balance could be digitally reduced or analogically</a:t>
            </a:r>
            <a:r>
              <a:rPr lang="tr-TR" sz="2000" dirty="0"/>
              <a:t> </a:t>
            </a:r>
            <a:r>
              <a:rPr lang="en-US" sz="2000" dirty="0"/>
              <a:t>plotted versus time, both on a mechanical and on an optical</a:t>
            </a:r>
            <a:r>
              <a:rPr lang="tr-TR" sz="2000" dirty="0"/>
              <a:t> </a:t>
            </a:r>
            <a:r>
              <a:rPr lang="en-GB" sz="2000" dirty="0"/>
              <a:t>recorder.</a:t>
            </a:r>
            <a:endParaRPr lang="tr-TR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1CC3E1-963D-427F-8805-5B612114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055" y="4619236"/>
            <a:ext cx="5498699" cy="903295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671D237-B98B-40E0-A07A-9A83C22C3AB9}"/>
              </a:ext>
            </a:extLst>
          </p:cNvPr>
          <p:cNvSpPr txBox="1">
            <a:spLocks/>
          </p:cNvSpPr>
          <p:nvPr/>
        </p:nvSpPr>
        <p:spPr>
          <a:xfrm>
            <a:off x="5729055" y="5494346"/>
            <a:ext cx="4027504" cy="1015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 err="1"/>
              <a:t>Where</a:t>
            </a:r>
            <a:r>
              <a:rPr lang="tr-TR" sz="1600" dirty="0"/>
              <a:t>:</a:t>
            </a:r>
          </a:p>
          <a:p>
            <a:r>
              <a:rPr lang="tr-TR" sz="1600" dirty="0"/>
              <a:t>b = </a:t>
            </a:r>
            <a:r>
              <a:rPr lang="tr-TR" sz="1600" dirty="0" err="1"/>
              <a:t>wing</a:t>
            </a:r>
            <a:r>
              <a:rPr lang="tr-TR" sz="1600" dirty="0"/>
              <a:t> </a:t>
            </a:r>
            <a:r>
              <a:rPr lang="tr-TR" sz="1600" dirty="0" err="1"/>
              <a:t>span</a:t>
            </a:r>
            <a:endParaRPr lang="tr-TR" sz="1600" dirty="0"/>
          </a:p>
          <a:p>
            <a:r>
              <a:rPr lang="tr-TR" sz="1600" dirty="0"/>
              <a:t>S = </a:t>
            </a:r>
            <a:r>
              <a:rPr lang="tr-TR" sz="1600" dirty="0" err="1"/>
              <a:t>wing</a:t>
            </a:r>
            <a:r>
              <a:rPr lang="tr-TR" sz="1600" dirty="0"/>
              <a:t> </a:t>
            </a:r>
            <a:r>
              <a:rPr lang="tr-TR" sz="1600" dirty="0" err="1"/>
              <a:t>area</a:t>
            </a:r>
            <a:r>
              <a:rPr lang="tr-TR" sz="1600" dirty="0"/>
              <a:t> = (</a:t>
            </a:r>
            <a:r>
              <a:rPr lang="tr-TR" sz="1600" dirty="0" err="1"/>
              <a:t>wing</a:t>
            </a:r>
            <a:r>
              <a:rPr lang="tr-TR" sz="1600" dirty="0"/>
              <a:t> </a:t>
            </a:r>
            <a:r>
              <a:rPr lang="tr-TR" sz="1600" dirty="0" err="1"/>
              <a:t>span</a:t>
            </a:r>
            <a:r>
              <a:rPr lang="tr-TR" sz="1600" dirty="0"/>
              <a:t> X </a:t>
            </a:r>
            <a:r>
              <a:rPr lang="tr-TR" sz="1600" dirty="0" err="1"/>
              <a:t>wing</a:t>
            </a:r>
            <a:r>
              <a:rPr lang="tr-TR" sz="1600" dirty="0"/>
              <a:t> </a:t>
            </a:r>
            <a:r>
              <a:rPr lang="tr-TR" sz="1600" dirty="0" err="1"/>
              <a:t>chord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935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Free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Roll</a:t>
            </a:r>
            <a:r>
              <a:rPr lang="tr-TR" b="1" dirty="0"/>
              <a:t> (FTR) </a:t>
            </a:r>
            <a:r>
              <a:rPr lang="tr-TR" b="1" dirty="0" err="1"/>
              <a:t>Example</a:t>
            </a:r>
            <a:r>
              <a:rPr lang="tr-TR" b="1" dirty="0"/>
              <a:t> - 1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7982"/>
            <a:ext cx="8944992" cy="1062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 err="1"/>
              <a:t>There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tr-TR" sz="1800" b="1" dirty="0" err="1"/>
              <a:t>discrepancies</a:t>
            </a:r>
            <a:r>
              <a:rPr lang="tr-TR" sz="1800" dirty="0"/>
              <a:t> </a:t>
            </a:r>
            <a:r>
              <a:rPr lang="tr-TR" sz="1800" dirty="0" err="1"/>
              <a:t>mentioned</a:t>
            </a:r>
            <a:r>
              <a:rPr lang="tr-TR" sz="1800" dirty="0"/>
              <a:t> in </a:t>
            </a:r>
            <a:r>
              <a:rPr lang="tr-TR" sz="1800" dirty="0" err="1"/>
              <a:t>papers</a:t>
            </a:r>
            <a:r>
              <a:rPr lang="tr-TR" sz="1800" dirty="0"/>
              <a:t> of FTR </a:t>
            </a:r>
            <a:r>
              <a:rPr lang="tr-TR" sz="1800" dirty="0" err="1"/>
              <a:t>tests</a:t>
            </a:r>
            <a:r>
              <a:rPr lang="tr-TR" sz="1800" dirty="0"/>
              <a:t> (</a:t>
            </a:r>
            <a:r>
              <a:rPr lang="en-US" sz="1800" dirty="0"/>
              <a:t>Nguyen</a:t>
            </a:r>
            <a:r>
              <a:rPr lang="tr-TR" sz="1800" dirty="0"/>
              <a:t> et al., 1981):</a:t>
            </a:r>
          </a:p>
          <a:p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friction</a:t>
            </a:r>
            <a:r>
              <a:rPr lang="tr-TR" sz="1800" dirty="0"/>
              <a:t> in </a:t>
            </a:r>
            <a:r>
              <a:rPr lang="tr-TR" sz="1800" dirty="0" err="1"/>
              <a:t>the</a:t>
            </a:r>
            <a:r>
              <a:rPr lang="tr-TR" sz="1800" dirty="0"/>
              <a:t> FTR </a:t>
            </a:r>
            <a:r>
              <a:rPr lang="tr-TR" sz="1800" dirty="0" err="1"/>
              <a:t>aparatus</a:t>
            </a:r>
            <a:r>
              <a:rPr lang="tr-TR" sz="1800" dirty="0"/>
              <a:t> (</a:t>
            </a:r>
            <a:r>
              <a:rPr lang="tr-TR" sz="1800" dirty="0" err="1"/>
              <a:t>friction</a:t>
            </a:r>
            <a:r>
              <a:rPr lang="tr-TR" sz="1800" dirty="0"/>
              <a:t> </a:t>
            </a:r>
            <a:r>
              <a:rPr lang="tr-TR" sz="1800" dirty="0" err="1"/>
              <a:t>difference</a:t>
            </a:r>
            <a:r>
              <a:rPr lang="tr-TR" sz="1800" dirty="0"/>
              <a:t> </a:t>
            </a:r>
            <a:r>
              <a:rPr lang="tr-TR" sz="1800" dirty="0" err="1"/>
              <a:t>among</a:t>
            </a:r>
            <a:r>
              <a:rPr lang="tr-TR" sz="1800" dirty="0"/>
              <a:t> test </a:t>
            </a:r>
            <a:r>
              <a:rPr lang="tr-TR" sz="1800" dirty="0" err="1"/>
              <a:t>rigs</a:t>
            </a:r>
            <a:r>
              <a:rPr lang="tr-TR" sz="1800" dirty="0"/>
              <a:t>)</a:t>
            </a:r>
          </a:p>
          <a:p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initial</a:t>
            </a:r>
            <a:r>
              <a:rPr lang="tr-TR" sz="1800" dirty="0"/>
              <a:t> </a:t>
            </a:r>
            <a:r>
              <a:rPr lang="tr-TR" sz="1800" dirty="0" err="1"/>
              <a:t>moments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induce</a:t>
            </a:r>
            <a:r>
              <a:rPr lang="tr-TR" sz="1800" dirty="0"/>
              <a:t> </a:t>
            </a:r>
            <a:r>
              <a:rPr lang="tr-TR" sz="1800" dirty="0" err="1"/>
              <a:t>wing</a:t>
            </a:r>
            <a:r>
              <a:rPr lang="tr-TR" sz="1800" dirty="0"/>
              <a:t> </a:t>
            </a:r>
            <a:r>
              <a:rPr lang="tr-TR" sz="1800" dirty="0" err="1"/>
              <a:t>rock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tr-TR" sz="1800" dirty="0" err="1"/>
              <a:t>too</a:t>
            </a:r>
            <a:r>
              <a:rPr lang="tr-TR" sz="1800" dirty="0"/>
              <a:t> </a:t>
            </a:r>
            <a:r>
              <a:rPr lang="tr-TR" sz="1800" dirty="0" err="1"/>
              <a:t>small</a:t>
            </a:r>
            <a:r>
              <a:rPr lang="tr-TR" sz="1800" dirty="0"/>
              <a:t> </a:t>
            </a:r>
            <a:r>
              <a:rPr lang="tr-TR" sz="1800" dirty="0" err="1"/>
              <a:t>for</a:t>
            </a:r>
            <a:r>
              <a:rPr lang="tr-TR" sz="1800" dirty="0"/>
              <a:t> </a:t>
            </a:r>
            <a:r>
              <a:rPr lang="tr-TR" sz="1800" dirty="0" err="1"/>
              <a:t>lower</a:t>
            </a:r>
            <a:r>
              <a:rPr lang="tr-TR" sz="1800" dirty="0"/>
              <a:t> </a:t>
            </a:r>
            <a:r>
              <a:rPr lang="tr-TR" sz="1800" dirty="0" err="1"/>
              <a:t>AoA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overcome</a:t>
            </a:r>
            <a:r>
              <a:rPr lang="tr-TR" sz="1800" dirty="0"/>
              <a:t> it</a:t>
            </a: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7651C-C411-4C20-AA93-BAFF550C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395" y="1074006"/>
            <a:ext cx="4107982" cy="41008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AF0296-44E6-44B3-BE36-80A5836C0890}"/>
              </a:ext>
            </a:extLst>
          </p:cNvPr>
          <p:cNvCxnSpPr/>
          <p:nvPr/>
        </p:nvCxnSpPr>
        <p:spPr>
          <a:xfrm>
            <a:off x="6258935" y="2302358"/>
            <a:ext cx="0" cy="22433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8A57C2-28A9-4E17-B848-3AAA64B66611}"/>
              </a:ext>
            </a:extLst>
          </p:cNvPr>
          <p:cNvSpPr txBox="1">
            <a:spLocks/>
          </p:cNvSpPr>
          <p:nvPr/>
        </p:nvSpPr>
        <p:spPr>
          <a:xfrm>
            <a:off x="6825976" y="2151973"/>
            <a:ext cx="2212848" cy="106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Wing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stall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occurs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=40˚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tr-TR" sz="1800" dirty="0" err="1"/>
              <a:t>or</a:t>
            </a:r>
            <a:r>
              <a:rPr lang="tr-TR" sz="1800" dirty="0"/>
              <a:t>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=0˚,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sideslip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671C4C-7292-4FE5-894E-F3C0625EDD54}"/>
              </a:ext>
            </a:extLst>
          </p:cNvPr>
          <p:cNvCxnSpPr/>
          <p:nvPr/>
        </p:nvCxnSpPr>
        <p:spPr>
          <a:xfrm>
            <a:off x="5580911" y="2307336"/>
            <a:ext cx="0" cy="22433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27775F-5F0B-4BA7-8655-189FFE7F444A}"/>
              </a:ext>
            </a:extLst>
          </p:cNvPr>
          <p:cNvSpPr txBox="1">
            <a:spLocks/>
          </p:cNvSpPr>
          <p:nvPr/>
        </p:nvSpPr>
        <p:spPr>
          <a:xfrm>
            <a:off x="5580911" y="3534321"/>
            <a:ext cx="2212848" cy="106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Wing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stall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occurs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earlier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sideslip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0052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/>
              <a:t>FTR </a:t>
            </a:r>
            <a:r>
              <a:rPr lang="tr-TR" b="1" dirty="0" err="1"/>
              <a:t>Example</a:t>
            </a:r>
            <a:r>
              <a:rPr lang="tr-TR" b="1" dirty="0"/>
              <a:t> -2 </a:t>
            </a:r>
            <a:r>
              <a:rPr lang="tr-TR" sz="2400" b="1" dirty="0"/>
              <a:t>(Morris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Ward</a:t>
            </a:r>
            <a:r>
              <a:rPr lang="tr-TR" sz="2400" b="1" dirty="0"/>
              <a:t>, 1989)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9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E0D62-C573-4A73-B466-BF1D54E49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180" y="3919544"/>
            <a:ext cx="3241040" cy="2801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086B70-02FE-4576-9076-2926462BF7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88"/>
          <a:stretch/>
        </p:blipFill>
        <p:spPr>
          <a:xfrm>
            <a:off x="7581434" y="1010716"/>
            <a:ext cx="3576319" cy="571075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09E1B3-E276-4EDB-919C-A317A30958C4}"/>
              </a:ext>
            </a:extLst>
          </p:cNvPr>
          <p:cNvSpPr txBox="1">
            <a:spLocks/>
          </p:cNvSpPr>
          <p:nvPr/>
        </p:nvSpPr>
        <p:spPr>
          <a:xfrm>
            <a:off x="6096000" y="1781933"/>
            <a:ext cx="1411074" cy="1096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1800" b="1" dirty="0" err="1"/>
              <a:t>Output</a:t>
            </a:r>
            <a:r>
              <a:rPr lang="tr-TR" sz="1800" b="1" dirty="0"/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 err="1"/>
              <a:t>Relative</a:t>
            </a:r>
            <a:r>
              <a:rPr lang="tr-TR" sz="1600" dirty="0"/>
              <a:t> </a:t>
            </a:r>
            <a:r>
              <a:rPr lang="tr-TR" sz="1600" dirty="0" err="1"/>
              <a:t>vortex</a:t>
            </a:r>
            <a:r>
              <a:rPr lang="tr-TR" sz="1600" dirty="0"/>
              <a:t> </a:t>
            </a:r>
            <a:r>
              <a:rPr lang="tr-TR" sz="1600" dirty="0" err="1"/>
              <a:t>core</a:t>
            </a:r>
            <a:r>
              <a:rPr lang="tr-TR" sz="1600" dirty="0"/>
              <a:t> </a:t>
            </a:r>
            <a:r>
              <a:rPr lang="tr-TR" sz="1600" dirty="0" err="1"/>
              <a:t>positions</a:t>
            </a:r>
            <a:endParaRPr lang="tr-TR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tr-TR" sz="1600" dirty="0"/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88FDBD-7321-4DF4-A2FE-1AADD9BD4353}"/>
              </a:ext>
            </a:extLst>
          </p:cNvPr>
          <p:cNvSpPr txBox="1">
            <a:spLocks/>
          </p:cNvSpPr>
          <p:nvPr/>
        </p:nvSpPr>
        <p:spPr>
          <a:xfrm>
            <a:off x="838199" y="1285631"/>
            <a:ext cx="6537962" cy="263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1800" b="1" dirty="0" err="1"/>
              <a:t>Water</a:t>
            </a:r>
            <a:r>
              <a:rPr lang="tr-TR" sz="1800" b="1" dirty="0"/>
              <a:t> </a:t>
            </a:r>
            <a:r>
              <a:rPr lang="tr-TR" sz="1800" b="1" dirty="0" err="1"/>
              <a:t>tunnel</a:t>
            </a:r>
            <a:r>
              <a:rPr lang="tr-TR" sz="1800" b="1" dirty="0"/>
              <a:t> test (</a:t>
            </a:r>
            <a:r>
              <a:rPr lang="tr-TR" sz="1800" b="1" dirty="0" err="1"/>
              <a:t>Eidetics</a:t>
            </a:r>
            <a:r>
              <a:rPr lang="tr-TR" sz="1800" b="1" dirty="0"/>
              <a:t>):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/>
              <a:t>Video </a:t>
            </a:r>
            <a:r>
              <a:rPr lang="tr-TR" sz="1600" dirty="0" err="1"/>
              <a:t>based</a:t>
            </a:r>
            <a:r>
              <a:rPr lang="tr-TR" sz="1600" dirty="0"/>
              <a:t> </a:t>
            </a:r>
            <a:r>
              <a:rPr lang="tr-TR" sz="1600" dirty="0" err="1"/>
              <a:t>motion</a:t>
            </a:r>
            <a:r>
              <a:rPr lang="tr-TR" sz="1600" dirty="0"/>
              <a:t> </a:t>
            </a:r>
            <a:r>
              <a:rPr lang="tr-TR" sz="1600" dirty="0" err="1"/>
              <a:t>analysis</a:t>
            </a:r>
            <a:r>
              <a:rPr lang="tr-TR" sz="1600" dirty="0"/>
              <a:t> (EV)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/>
              <a:t>Model </a:t>
            </a:r>
            <a:r>
              <a:rPr lang="tr-TR" sz="1600" dirty="0" err="1"/>
              <a:t>chord</a:t>
            </a:r>
            <a:r>
              <a:rPr lang="tr-TR" sz="1600" dirty="0"/>
              <a:t> </a:t>
            </a:r>
            <a:r>
              <a:rPr lang="tr-TR" sz="1600" dirty="0" err="1"/>
              <a:t>length</a:t>
            </a:r>
            <a:r>
              <a:rPr lang="tr-TR" sz="1600" dirty="0"/>
              <a:t>: 254mm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 err="1"/>
              <a:t>Slender</a:t>
            </a:r>
            <a:r>
              <a:rPr lang="tr-TR" sz="1600" dirty="0"/>
              <a:t> delta </a:t>
            </a:r>
            <a:r>
              <a:rPr lang="tr-TR" sz="1600" dirty="0" err="1"/>
              <a:t>wing</a:t>
            </a:r>
            <a:r>
              <a:rPr lang="tr-TR" sz="1600" dirty="0"/>
              <a:t> (70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80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tr-TR" sz="1600" dirty="0"/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/>
              <a:t>Re = 30000 ~ 75000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/>
              <a:t>3 </a:t>
            </a:r>
            <a:r>
              <a:rPr lang="tr-TR" sz="1600" dirty="0" err="1"/>
              <a:t>dye</a:t>
            </a:r>
            <a:r>
              <a:rPr lang="tr-TR" sz="1600" dirty="0"/>
              <a:t> </a:t>
            </a:r>
            <a:r>
              <a:rPr lang="tr-TR" sz="1600" dirty="0" err="1"/>
              <a:t>ports</a:t>
            </a:r>
            <a:endParaRPr lang="tr-TR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 err="1"/>
              <a:t>Various</a:t>
            </a:r>
            <a:r>
              <a:rPr lang="tr-TR" sz="1600" dirty="0"/>
              <a:t> </a:t>
            </a:r>
            <a:r>
              <a:rPr lang="tr-TR" sz="1600" dirty="0" err="1"/>
              <a:t>attack</a:t>
            </a:r>
            <a:r>
              <a:rPr lang="tr-TR" sz="1600" dirty="0"/>
              <a:t> </a:t>
            </a:r>
            <a:r>
              <a:rPr lang="tr-TR" sz="1600" dirty="0" err="1"/>
              <a:t>angles</a:t>
            </a:r>
            <a:r>
              <a:rPr lang="tr-TR" sz="1600" dirty="0"/>
              <a:t> = 15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tr-TR" sz="1600" dirty="0"/>
              <a:t> ~ 25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endParaRPr lang="tr-TR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 err="1"/>
              <a:t>Sinusoidal</a:t>
            </a:r>
            <a:r>
              <a:rPr lang="tr-TR" sz="1600" dirty="0"/>
              <a:t> </a:t>
            </a:r>
            <a:r>
              <a:rPr lang="tr-TR" sz="1600" dirty="0" err="1"/>
              <a:t>motion</a:t>
            </a:r>
            <a:r>
              <a:rPr lang="tr-TR" sz="1600" dirty="0"/>
              <a:t>, </a:t>
            </a:r>
            <a:r>
              <a:rPr lang="tr-TR" sz="1600" dirty="0" err="1"/>
              <a:t>amplitude</a:t>
            </a:r>
            <a:r>
              <a:rPr lang="tr-TR" sz="1600" dirty="0"/>
              <a:t> =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± 17,5˚ ~ ±</a:t>
            </a:r>
            <a:r>
              <a:rPr lang="tr-TR" sz="1600" dirty="0"/>
              <a:t> 45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tr-TR" sz="1600" dirty="0"/>
              <a:t> (</a:t>
            </a:r>
            <a:r>
              <a:rPr lang="tr-TR" sz="1600" dirty="0" err="1"/>
              <a:t>roll</a:t>
            </a:r>
            <a:r>
              <a:rPr lang="tr-TR" sz="1600" dirty="0"/>
              <a:t> </a:t>
            </a:r>
            <a:r>
              <a:rPr lang="tr-TR" sz="1600" dirty="0" err="1"/>
              <a:t>angle</a:t>
            </a:r>
            <a:r>
              <a:rPr lang="tr-TR" sz="1600" dirty="0"/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/>
              <a:t>k (</a:t>
            </a:r>
            <a:r>
              <a:rPr lang="tr-TR" sz="1600" dirty="0" err="1"/>
              <a:t>reduced</a:t>
            </a:r>
            <a:r>
              <a:rPr lang="tr-TR" sz="1600" dirty="0"/>
              <a:t> </a:t>
            </a:r>
            <a:r>
              <a:rPr lang="tr-TR" sz="1600" dirty="0" err="1"/>
              <a:t>frequency</a:t>
            </a:r>
            <a:r>
              <a:rPr lang="tr-TR" sz="1600" dirty="0"/>
              <a:t>): </a:t>
            </a:r>
            <a:r>
              <a:rPr lang="tr-TR" sz="1600" dirty="0" err="1"/>
              <a:t>ωb</a:t>
            </a:r>
            <a:r>
              <a:rPr lang="tr-TR" sz="1600" dirty="0"/>
              <a:t>/U = 0,1 , 0,25 , 1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 err="1"/>
              <a:t>Average</a:t>
            </a:r>
            <a:r>
              <a:rPr lang="tr-TR" sz="1600" dirty="0"/>
              <a:t> </a:t>
            </a:r>
            <a:r>
              <a:rPr lang="tr-TR" sz="1600" dirty="0" err="1"/>
              <a:t>oscillation</a:t>
            </a:r>
            <a:r>
              <a:rPr lang="tr-TR" sz="1600" dirty="0"/>
              <a:t> </a:t>
            </a:r>
            <a:r>
              <a:rPr lang="tr-TR" sz="1600" dirty="0" err="1"/>
              <a:t>period</a:t>
            </a:r>
            <a:r>
              <a:rPr lang="tr-TR" sz="1600" dirty="0"/>
              <a:t>: 4,55s (~13rpm)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tr-TR" sz="1600" dirty="0"/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8295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3724</TotalTime>
  <Words>2153</Words>
  <Application>Microsoft Office PowerPoint</Application>
  <PresentationFormat>Widescreen</PresentationFormat>
  <Paragraphs>244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FREE TO ROLL TESTS FORCED OSCILLATION TESTS ROTARY BALANCE TESTS</vt:lpstr>
      <vt:lpstr>Index</vt:lpstr>
      <vt:lpstr>Introduction</vt:lpstr>
      <vt:lpstr>Wing Rock</vt:lpstr>
      <vt:lpstr>Wing Rock</vt:lpstr>
      <vt:lpstr>Free to Roll (FTR)</vt:lpstr>
      <vt:lpstr>Free to Roll (FTR)</vt:lpstr>
      <vt:lpstr>Free to Roll (FTR) Example - 1</vt:lpstr>
      <vt:lpstr>FTR Example -2 (Morris and Ward, 1989)</vt:lpstr>
      <vt:lpstr>FTR Example -2 (Morris and Ward, 1989) – OUTPUTS</vt:lpstr>
      <vt:lpstr>Forced Oscillation (FO)</vt:lpstr>
      <vt:lpstr>FO Test Example -1 (Ng and Malcolm, 1990)</vt:lpstr>
      <vt:lpstr>FO Test Example -1 (Ng and Malcolm, 1990) - OUTPUTS</vt:lpstr>
      <vt:lpstr>FO Test Example -2 (Nguyen, Yip and Chambers, 1981)</vt:lpstr>
      <vt:lpstr>FO Test Example -2 (Nguyen, Yip and Chambers, 1981) - OUTPUTS</vt:lpstr>
      <vt:lpstr>Rotary Balance</vt:lpstr>
      <vt:lpstr>Rotary Balance</vt:lpstr>
      <vt:lpstr>Rotary Balance Test Example -1 (Malcolm N. G., 1985)</vt:lpstr>
      <vt:lpstr>Rotary Balance Test Example -1 (Malcolm N. G., 1985)</vt:lpstr>
      <vt:lpstr>Rotary Balance Test Example -2 (Cai et al., 1997)</vt:lpstr>
      <vt:lpstr>Rotary Balance Test Example -2 (Cai et al., 1997) - Outputs</vt:lpstr>
      <vt:lpstr>PowerPoint Presentation</vt:lpstr>
      <vt:lpstr>References</vt:lpstr>
      <vt:lpstr>Abrreviations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Air-Flow via 5-Hole Pitot Probe</dc:title>
  <dc:creator>bekir kagan yavuz</dc:creator>
  <cp:lastModifiedBy>Bekir Kagan Yavuz</cp:lastModifiedBy>
  <cp:revision>168</cp:revision>
  <dcterms:created xsi:type="dcterms:W3CDTF">2018-04-06T12:44:28Z</dcterms:created>
  <dcterms:modified xsi:type="dcterms:W3CDTF">2019-03-05T12:35:49Z</dcterms:modified>
</cp:coreProperties>
</file>