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271" r:id="rId3"/>
    <p:sldId id="272" r:id="rId4"/>
    <p:sldId id="274" r:id="rId5"/>
    <p:sldId id="273" r:id="rId6"/>
    <p:sldId id="374" r:id="rId7"/>
    <p:sldId id="275" r:id="rId8"/>
    <p:sldId id="276" r:id="rId9"/>
    <p:sldId id="277" r:id="rId10"/>
    <p:sldId id="278" r:id="rId11"/>
    <p:sldId id="364" r:id="rId12"/>
    <p:sldId id="373" r:id="rId13"/>
    <p:sldId id="372" r:id="rId14"/>
    <p:sldId id="361" r:id="rId15"/>
    <p:sldId id="375" r:id="rId16"/>
    <p:sldId id="360" r:id="rId17"/>
    <p:sldId id="367" r:id="rId18"/>
    <p:sldId id="368" r:id="rId19"/>
    <p:sldId id="370" r:id="rId20"/>
    <p:sldId id="371" r:id="rId21"/>
    <p:sldId id="377" r:id="rId22"/>
    <p:sldId id="376" r:id="rId23"/>
    <p:sldId id="378" r:id="rId24"/>
    <p:sldId id="260" r:id="rId2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0"/>
    <p:restoredTop sz="94963" autoAdjust="0"/>
  </p:normalViewPr>
  <p:slideViewPr>
    <p:cSldViewPr snapToGrid="0">
      <p:cViewPr varScale="1">
        <p:scale>
          <a:sx n="152" d="100"/>
          <a:sy n="152" d="100"/>
        </p:scale>
        <p:origin x="33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9T13:58:58.0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1,'439'0,"-282"18,-128-17,1 1,38 8,-50-8,-1-1,0 0,1-2,-1 0,32-6,22-2,316 7,-196 4,-106 0,92-4,-117-6,-34 4,45-2,473 7,-387 17,71-19,-213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4-29T13:59:00.6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35,'29'0,"31"0,-1-2,61-10,-71 7,0 2,83 5,-33 1,461-3,-471-16,-75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05B5C6-4EDA-8E42-AA59-57D3F3D766C0}" type="datetimeFigureOut">
              <a:rPr lang="tr-TR" smtClean="0"/>
              <a:t>10.07.2024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13DEB-C8FA-C647-B3C3-306B315915F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147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13DEB-C8FA-C647-B3C3-306B315915FA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6738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69EEE2-07F5-4004-AD5B-2EA5E5828DBC}" type="slidenum">
              <a:rPr lang="it-IT" smtClean="0"/>
              <a:pPr>
                <a:defRPr/>
              </a:pPr>
              <a:t>11</a:t>
            </a:fld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A7BFC-AA46-47AD-9E9B-D0567DF8F1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/24</a:t>
            </a:r>
          </a:p>
        </p:txBody>
      </p:sp>
    </p:spTree>
    <p:extLst>
      <p:ext uri="{BB962C8B-B14F-4D97-AF65-F5344CB8AC3E}">
        <p14:creationId xmlns:p14="http://schemas.microsoft.com/office/powerpoint/2010/main" val="3992265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69EEE2-07F5-4004-AD5B-2EA5E5828DBC}" type="slidenum">
              <a:rPr lang="it-IT" smtClean="0"/>
              <a:pPr>
                <a:defRPr/>
              </a:pPr>
              <a:t>12</a:t>
            </a:fld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A7BFC-AA46-47AD-9E9B-D0567DF8F1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/24</a:t>
            </a:r>
          </a:p>
        </p:txBody>
      </p:sp>
    </p:spTree>
    <p:extLst>
      <p:ext uri="{BB962C8B-B14F-4D97-AF65-F5344CB8AC3E}">
        <p14:creationId xmlns:p14="http://schemas.microsoft.com/office/powerpoint/2010/main" val="11339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69EEE2-07F5-4004-AD5B-2EA5E5828DBC}" type="slidenum">
              <a:rPr lang="it-IT" smtClean="0"/>
              <a:pPr>
                <a:defRPr/>
              </a:pPr>
              <a:t>13</a:t>
            </a:fld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A7BFC-AA46-47AD-9E9B-D0567DF8F1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/24</a:t>
            </a:r>
          </a:p>
        </p:txBody>
      </p:sp>
    </p:spTree>
    <p:extLst>
      <p:ext uri="{BB962C8B-B14F-4D97-AF65-F5344CB8AC3E}">
        <p14:creationId xmlns:p14="http://schemas.microsoft.com/office/powerpoint/2010/main" val="3905662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69EEE2-07F5-4004-AD5B-2EA5E5828DBC}" type="slidenum">
              <a:rPr lang="it-IT" smtClean="0"/>
              <a:pPr>
                <a:defRPr/>
              </a:pPr>
              <a:t>17</a:t>
            </a:fld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D6F5F-8B24-46BD-B447-589C7A1042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/24</a:t>
            </a:r>
          </a:p>
        </p:txBody>
      </p:sp>
    </p:spTree>
    <p:extLst>
      <p:ext uri="{BB962C8B-B14F-4D97-AF65-F5344CB8AC3E}">
        <p14:creationId xmlns:p14="http://schemas.microsoft.com/office/powerpoint/2010/main" val="2267834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69EEE2-07F5-4004-AD5B-2EA5E5828DBC}" type="slidenum">
              <a:rPr lang="it-IT" smtClean="0"/>
              <a:pPr>
                <a:defRPr/>
              </a:pPr>
              <a:t>18</a:t>
            </a:fld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D6F5F-8B24-46BD-B447-589C7A1042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/24</a:t>
            </a:r>
          </a:p>
        </p:txBody>
      </p:sp>
    </p:spTree>
    <p:extLst>
      <p:ext uri="{BB962C8B-B14F-4D97-AF65-F5344CB8AC3E}">
        <p14:creationId xmlns:p14="http://schemas.microsoft.com/office/powerpoint/2010/main" val="3248256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69EEE2-07F5-4004-AD5B-2EA5E5828DBC}" type="slidenum">
              <a:rPr lang="it-IT" smtClean="0"/>
              <a:pPr>
                <a:defRPr/>
              </a:pPr>
              <a:t>19</a:t>
            </a:fld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D6F5F-8B24-46BD-B447-589C7A1042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/24</a:t>
            </a:r>
          </a:p>
        </p:txBody>
      </p:sp>
    </p:spTree>
    <p:extLst>
      <p:ext uri="{BB962C8B-B14F-4D97-AF65-F5344CB8AC3E}">
        <p14:creationId xmlns:p14="http://schemas.microsoft.com/office/powerpoint/2010/main" val="1784993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69EEE2-07F5-4004-AD5B-2EA5E5828DBC}" type="slidenum">
              <a:rPr lang="it-IT" smtClean="0"/>
              <a:pPr>
                <a:defRPr/>
              </a:pPr>
              <a:t>20</a:t>
            </a:fld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D6F5F-8B24-46BD-B447-589C7A1042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/24</a:t>
            </a:r>
          </a:p>
        </p:txBody>
      </p:sp>
    </p:spTree>
    <p:extLst>
      <p:ext uri="{BB962C8B-B14F-4D97-AF65-F5344CB8AC3E}">
        <p14:creationId xmlns:p14="http://schemas.microsoft.com/office/powerpoint/2010/main" val="1310193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69EEE2-07F5-4004-AD5B-2EA5E5828DBC}" type="slidenum">
              <a:rPr lang="it-IT" smtClean="0"/>
              <a:pPr>
                <a:defRPr/>
              </a:pPr>
              <a:t>21</a:t>
            </a:fld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D6F5F-8B24-46BD-B447-589C7A1042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/24</a:t>
            </a:r>
          </a:p>
        </p:txBody>
      </p:sp>
    </p:spTree>
    <p:extLst>
      <p:ext uri="{BB962C8B-B14F-4D97-AF65-F5344CB8AC3E}">
        <p14:creationId xmlns:p14="http://schemas.microsoft.com/office/powerpoint/2010/main" val="3266110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13DEB-C8FA-C647-B3C3-306B315915FA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02497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13DEB-C8FA-C647-B3C3-306B315915FA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5517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r-TR" dirty="0"/>
              <a:t>*BYKHY Sf.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5289</a:t>
            </a:r>
            <a:r>
              <a:rPr lang="tr-T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Hidrant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sistemi</a:t>
            </a:r>
            <a:r>
              <a:rPr lang="tr-T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Madde 95.5. Hidrant sistemine suyu sağlayan boru donanımında ring sistemi mevcut değil ise, kullanılabilecek en düşük borunun çapının 100 mm olması ve hidrolik hesaba göre belirlenmesi gerekir.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r-T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**NFPA 13 Md.9.1.3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13DEB-C8FA-C647-B3C3-306B315915FA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321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13DEB-C8FA-C647-B3C3-306B315915FA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9920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13DEB-C8FA-C647-B3C3-306B315915FA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9212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13DEB-C8FA-C647-B3C3-306B315915FA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3505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13DEB-C8FA-C647-B3C3-306B315915FA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457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13DEB-C8FA-C647-B3C3-306B315915FA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5623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13DEB-C8FA-C647-B3C3-306B315915FA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1305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13DEB-C8FA-C647-B3C3-306B315915FA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571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1998CC-E665-AB67-023E-FFD246FEB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A846D42C-4157-7B45-341D-5FC9B3300F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054ECB5-2A79-02E7-9B40-FFBD09E55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10.07.2024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4C8248D-ED92-2ED0-6AFB-4375148F5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E215240-CA25-D1C3-FA0B-A8DEB97BB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1965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61F054-69B9-7143-70D9-147AA5C34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82BB03A-382A-72D4-2886-11C1C4DE8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A3FD7A4-9EDF-8029-CB2E-7C030C7A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10.07.2024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413F5FF-0F37-2B26-D26E-4CA414ABF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E27CAB3-982A-35AD-94B7-4DC715DE2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6841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88A8758E-7606-3190-4ADE-A221F4B607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13FAF83C-F799-DC6B-2487-CCDA86CCF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53C27D-6333-F17A-1347-E59DAA5B7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10.07.2024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BD2515C-43A8-C4D4-3B78-10510B567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C8DB66F-A4BD-BF97-E5A4-1CF589650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2404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BBD41F-C817-DCA4-01F5-766E4A668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87900AB-A8C9-76C8-AF90-501B60B40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D03547D-C52D-D630-D8B0-1BBDF546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10.07.2024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3AA6913-C256-2934-8220-9B798F8E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1A826BE-6AEB-4737-2833-FF56278CD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32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3455820-15D3-DA57-E021-25E3FB05E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2D6E764-7303-EAE9-F8B7-D20552EA6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A8A05C2-4E3B-689D-4C24-A48D501D1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10.07.2024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2050368-BCE7-9B3F-EAD9-15C23E3EA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8168B0D-B0F7-9372-F645-E799B0CF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817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8B83606-39CA-EBE9-22DC-A62A17008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306D531-951C-404E-0963-6574A3C7BC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FF9174F-E300-9412-F98E-2D6954A5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FD47AAB-E6AE-77A7-5761-956B17589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10.07.2024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E871526-0BC8-C7E4-D3E8-7CF448D61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2BC01FF-4507-5373-C37C-3D7E4A94D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293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D56F3F7-EE30-900F-13C6-9E3BE3EE8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C763FF5-04AB-E1CC-8A2F-8D5414604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A862C585-B0FD-67B0-73BD-F6F998AD3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36B5CEE-3E54-C639-C72F-E29C77C191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7AE62DD-FAAB-1C0A-D356-FF1C144380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51F74765-4E00-FD6C-C6C4-5A04635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10.07.2024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0B073B9A-3AD8-C2B3-3D4C-1E95B4FC1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182B0F9F-5F4F-FE3C-0DAF-05B20E352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9046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F87030-8CCA-34DC-B38C-DF2116555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AFAC5E31-C940-B3AD-BBCD-003264330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10.07.2024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8476A188-B15E-E0BC-9D19-5C0FFCFCC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261A655-353B-9006-86D1-1F9C7C26F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1158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98F1E5B-608B-F005-AB18-9BD274B6B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10.07.2024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4B20575-DB6E-4BC9-8EF7-2FDCFD6B6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7CA043C-A2A3-B3BF-356B-11AD6E5ED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876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E32BE8A-02A9-1965-BC3B-CAAD7865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DBEC3B9-8845-9A1E-0C79-8F5B16684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F987CB6-22A8-BA09-3F0D-1FEA92DD3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6DD631C-BD3F-8792-4632-09BCD76A5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10.07.2024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93597A7-6961-8A25-4FB5-E253DDCA2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1E64887-E885-D685-6839-042D54B5A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3927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90BAB98-4564-DB53-09B2-251F5D9FD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D4388DCE-543A-8403-DB43-B5AF484019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28499F8-9735-4C66-5CEF-DF82A7FFB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646E51E-5C64-3803-AF23-6E4CC93C5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10.07.2024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220B98F-EC05-E9E2-4371-448C6A4B0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5199559-197F-8953-E51B-58186F5AD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0337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5A3D6F0F-3657-BFE6-CE42-5A924AEA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CBE6A6F-3540-FFA4-606D-F8A27AE82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ACA9FDC-9E4D-DC70-7EB5-A4357EF54A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A111E-7F94-564B-B452-BFD77ED74D7E}" type="datetimeFigureOut">
              <a:rPr lang="tr-TR" smtClean="0"/>
              <a:t>10.07.2024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CE55DE6-4002-4B5F-94D7-A6C04787C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BE0F469-CC8A-2E0E-7A30-450DF0C92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399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.png"/><Relationship Id="rId4" Type="http://schemas.openxmlformats.org/officeDocument/2006/relationships/image" Target="../media/image33.pn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3.png"/><Relationship Id="rId4" Type="http://schemas.openxmlformats.org/officeDocument/2006/relationships/image" Target="../media/image54.png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3" Type="http://schemas.openxmlformats.org/officeDocument/2006/relationships/image" Target="../media/image66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.png"/><Relationship Id="rId5" Type="http://schemas.openxmlformats.org/officeDocument/2006/relationships/customXml" Target="../ink/ink1.xml"/><Relationship Id="rId10" Type="http://schemas.openxmlformats.org/officeDocument/2006/relationships/image" Target="../media/image690.png"/><Relationship Id="rId4" Type="http://schemas.openxmlformats.org/officeDocument/2006/relationships/image" Target="../media/image67.png"/><Relationship Id="rId9" Type="http://schemas.openxmlformats.org/officeDocument/2006/relationships/customXml" Target="../ink/ink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 descr="beyaz, tasarım içeren bir resim&#10;&#10;Açıklama otomatik olarak oluşturuldu">
            <a:extLst>
              <a:ext uri="{FF2B5EF4-FFF2-40B4-BE49-F238E27FC236}">
                <a16:creationId xmlns:a16="http://schemas.microsoft.com/office/drawing/2014/main" id="{9F8A3165-0110-9DA9-02C5-0B140ECACE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88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4E975569-9E97-4456-4A35-F7A91DABFFFE}"/>
              </a:ext>
            </a:extLst>
          </p:cNvPr>
          <p:cNvSpPr txBox="1"/>
          <p:nvPr/>
        </p:nvSpPr>
        <p:spPr>
          <a:xfrm>
            <a:off x="952228" y="743447"/>
            <a:ext cx="3973385" cy="369202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C006C6F2-1D39-8A95-BEFE-E0BCCF925C5C}"/>
              </a:ext>
            </a:extLst>
          </p:cNvPr>
          <p:cNvSpPr txBox="1"/>
          <p:nvPr/>
        </p:nvSpPr>
        <p:spPr>
          <a:xfrm>
            <a:off x="952228" y="2343914"/>
            <a:ext cx="10361107" cy="300312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tr-TR" sz="2800" b="1" dirty="0"/>
              <a:t>Terminallerde Yangın Sistemleri </a:t>
            </a:r>
            <a:r>
              <a:rPr lang="tr-TR" sz="2800" b="1" u="sng" dirty="0"/>
              <a:t>Temel Kriterler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tr-TR" sz="2400" b="1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tr-TR" sz="2400" b="1" dirty="0"/>
              <a:t>Kağan YAVUZ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tr-TR" sz="2000" b="1" dirty="0"/>
              <a:t>Makine Mühendisi, </a:t>
            </a:r>
            <a:r>
              <a:rPr lang="tr-TR" sz="2000" b="1" dirty="0" err="1"/>
              <a:t>PhDc</a:t>
            </a:r>
            <a:endParaRPr lang="tr-TR" sz="2000" b="1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tr-TR" sz="2000" b="1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tr-TR" sz="2000" b="1" dirty="0"/>
              <a:t>2024 07</a:t>
            </a:r>
            <a:endParaRPr lang="en-US" sz="2000" b="1" dirty="0"/>
          </a:p>
        </p:txBody>
      </p:sp>
      <p:pic>
        <p:nvPicPr>
          <p:cNvPr id="5" name="Picture 4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8BA7F55D-80BD-4DF8-9C52-FAA4953CF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451" y="440012"/>
            <a:ext cx="3239786" cy="860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25DBED-1545-A206-99D9-38AA2D480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961" y="108912"/>
            <a:ext cx="1682943" cy="160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90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>
            <a:extLst>
              <a:ext uri="{FF2B5EF4-FFF2-40B4-BE49-F238E27FC236}">
                <a16:creationId xmlns:a16="http://schemas.microsoft.com/office/drawing/2014/main" id="{EEA11B87-693A-3B90-1507-7E16E3BC947C}"/>
              </a:ext>
            </a:extLst>
          </p:cNvPr>
          <p:cNvSpPr/>
          <p:nvPr/>
        </p:nvSpPr>
        <p:spPr>
          <a:xfrm>
            <a:off x="2369722" y="631444"/>
            <a:ext cx="74525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ISIL ETKİ ANALİZİ</a:t>
            </a:r>
            <a:endParaRPr lang="tr-TR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6B4D04-3808-9BB1-6339-78E7C966A93C}"/>
              </a:ext>
            </a:extLst>
          </p:cNvPr>
          <p:cNvSpPr txBox="1"/>
          <p:nvPr/>
        </p:nvSpPr>
        <p:spPr>
          <a:xfrm>
            <a:off x="208105" y="1674674"/>
            <a:ext cx="487469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En kötü senaryonun belirlenmesi:</a:t>
            </a:r>
          </a:p>
          <a:p>
            <a:endParaRPr lang="tr-T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FF0000"/>
                </a:solidFill>
              </a:rPr>
              <a:t>Kırmızı</a:t>
            </a:r>
            <a:r>
              <a:rPr lang="tr-TR" b="1" dirty="0">
                <a:solidFill>
                  <a:srgbClr val="FF0000"/>
                </a:solidFill>
              </a:rPr>
              <a:t>	</a:t>
            </a:r>
            <a:r>
              <a:rPr lang="tr-TR" dirty="0"/>
              <a:t>Yanıcı malzeme tutuşabilir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FFC000"/>
                </a:solidFill>
              </a:rPr>
              <a:t>Turuncu</a:t>
            </a:r>
            <a:r>
              <a:rPr lang="tr-TR" b="1" dirty="0">
                <a:solidFill>
                  <a:srgbClr val="FFC000"/>
                </a:solidFill>
              </a:rPr>
              <a:t>	</a:t>
            </a:r>
            <a:r>
              <a:rPr lang="tr-TR" dirty="0"/>
              <a:t>Potansiyel olarak ölümcül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FFFF00"/>
                </a:solidFill>
              </a:rPr>
              <a:t>Sarı</a:t>
            </a:r>
            <a:r>
              <a:rPr lang="tr-TR" b="1" dirty="0">
                <a:solidFill>
                  <a:srgbClr val="FFFF00"/>
                </a:solidFill>
              </a:rPr>
              <a:t>	</a:t>
            </a:r>
            <a:r>
              <a:rPr lang="tr-TR" dirty="0"/>
              <a:t>İkinci</a:t>
            </a:r>
            <a:r>
              <a:rPr lang="en-US" dirty="0"/>
              <a:t> </a:t>
            </a:r>
            <a:r>
              <a:rPr lang="tr-TR" dirty="0"/>
              <a:t>d</a:t>
            </a:r>
            <a:r>
              <a:rPr lang="en-US" dirty="0" err="1"/>
              <a:t>erece</a:t>
            </a:r>
            <a:r>
              <a:rPr lang="en-US" dirty="0"/>
              <a:t> </a:t>
            </a:r>
            <a:r>
              <a:rPr lang="en-US" dirty="0" err="1"/>
              <a:t>yanık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Senaryoya göre yangınla mücadele yöntemlerinin belirlenmesi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tr-T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/>
              <a:t>Su / Köpük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/>
              <a:t>Hidrant / Monitör / </a:t>
            </a:r>
            <a:r>
              <a:rPr lang="tr-TR" dirty="0" err="1"/>
              <a:t>Sprinkler</a:t>
            </a:r>
            <a:r>
              <a:rPr lang="tr-TR" dirty="0"/>
              <a:t> vb.</a:t>
            </a:r>
          </a:p>
          <a:p>
            <a:endParaRPr lang="tr-TR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45C9CB-7266-49E7-5605-C736A387B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668" y="2537397"/>
            <a:ext cx="6279037" cy="32764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6515CC8-E940-96D0-F612-AF30C37D680D}"/>
              </a:ext>
            </a:extLst>
          </p:cNvPr>
          <p:cNvSpPr txBox="1"/>
          <p:nvPr/>
        </p:nvSpPr>
        <p:spPr>
          <a:xfrm>
            <a:off x="5297201" y="2160828"/>
            <a:ext cx="3623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u="sng" dirty="0"/>
              <a:t>Etanol Tankı Yangını – Isıl Harita:</a:t>
            </a:r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BE7A2877-4859-5B8D-BF7C-7B8F96DAD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Picture 3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54374A08-6C3A-328E-686D-C797C378B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582" y="295422"/>
            <a:ext cx="2094961" cy="556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48EB73-9BDB-B5EB-8385-034E04599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551" y="155308"/>
            <a:ext cx="873340" cy="83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25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601404-65C7-4018-8BE3-591C4FC19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7B9806-3F01-A9C7-0AB1-238D888C1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659" y="2178439"/>
            <a:ext cx="5155128" cy="39462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953669-6BCD-6396-800C-6FBEE2B2F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7428" y="2178438"/>
            <a:ext cx="2574116" cy="39462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Dikdörtgen 12">
            <a:extLst>
              <a:ext uri="{FF2B5EF4-FFF2-40B4-BE49-F238E27FC236}">
                <a16:creationId xmlns:a16="http://schemas.microsoft.com/office/drawing/2014/main" id="{BB36FE8B-AFF6-8403-43BA-D94313EBDA42}"/>
              </a:ext>
            </a:extLst>
          </p:cNvPr>
          <p:cNvSpPr/>
          <p:nvPr/>
        </p:nvSpPr>
        <p:spPr>
          <a:xfrm>
            <a:off x="2369722" y="631444"/>
            <a:ext cx="74525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ISIL ETKİ ANALİZİ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5E353-8894-45CE-969E-832DAF6C5898}"/>
              </a:ext>
            </a:extLst>
          </p:cNvPr>
          <p:cNvSpPr txBox="1"/>
          <p:nvPr/>
        </p:nvSpPr>
        <p:spPr>
          <a:xfrm>
            <a:off x="498424" y="1471606"/>
            <a:ext cx="5719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Örnek: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/>
              <a:t>Dolfen</a:t>
            </a:r>
            <a:r>
              <a:rPr lang="tr-TR" dirty="0"/>
              <a:t>’ de bir kolektör bölgesindeki yangın senaryosu</a:t>
            </a:r>
          </a:p>
          <a:p>
            <a:endParaRPr lang="tr-TR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B0ECB2-E8B4-05A9-A601-DEEA5934A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0276" y="1490864"/>
            <a:ext cx="4428419" cy="33305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1C5458-A697-BAAD-E2E7-E61769B79743}"/>
              </a:ext>
            </a:extLst>
          </p:cNvPr>
          <p:cNvSpPr txBox="1"/>
          <p:nvPr/>
        </p:nvSpPr>
        <p:spPr>
          <a:xfrm>
            <a:off x="7237103" y="1121532"/>
            <a:ext cx="3587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SSSCL (</a:t>
            </a:r>
            <a:r>
              <a:rPr lang="tr-TR" b="1" dirty="0" err="1">
                <a:solidFill>
                  <a:srgbClr val="FF0000"/>
                </a:solidFill>
              </a:rPr>
              <a:t>Ship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Shore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Safety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Check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List</a:t>
            </a:r>
            <a:r>
              <a:rPr lang="tr-TR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79D685F-057C-21C4-820E-3E8975AB122A}"/>
              </a:ext>
            </a:extLst>
          </p:cNvPr>
          <p:cNvCxnSpPr>
            <a:cxnSpLocks/>
          </p:cNvCxnSpPr>
          <p:nvPr/>
        </p:nvCxnSpPr>
        <p:spPr>
          <a:xfrm flipV="1">
            <a:off x="4810223" y="3156134"/>
            <a:ext cx="2117627" cy="8634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BBAECC0A-C03F-44AE-74F0-1ECF893744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8582" y="295422"/>
            <a:ext cx="2094961" cy="556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CCEBC9-DB0E-8806-E706-D65BAA8DC3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551" y="155308"/>
            <a:ext cx="873340" cy="83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5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601404-65C7-4018-8BE3-591C4FC19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FD677E-A54C-5D65-3927-4E00B807E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213" y="2621173"/>
            <a:ext cx="4971208" cy="39124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Dikdörtgen 12">
            <a:extLst>
              <a:ext uri="{FF2B5EF4-FFF2-40B4-BE49-F238E27FC236}">
                <a16:creationId xmlns:a16="http://schemas.microsoft.com/office/drawing/2014/main" id="{5A418C44-B91E-ADA2-E115-AE7ED949CB81}"/>
              </a:ext>
            </a:extLst>
          </p:cNvPr>
          <p:cNvSpPr/>
          <p:nvPr/>
        </p:nvSpPr>
        <p:spPr>
          <a:xfrm>
            <a:off x="2369722" y="631444"/>
            <a:ext cx="74525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ISIL ETKİ ANALİZİ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02B2E7-CD3A-E9BE-56C0-0426255CC52A}"/>
              </a:ext>
            </a:extLst>
          </p:cNvPr>
          <p:cNvSpPr txBox="1"/>
          <p:nvPr/>
        </p:nvSpPr>
        <p:spPr>
          <a:xfrm>
            <a:off x="376502" y="1658276"/>
            <a:ext cx="571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Senaryo ve yangınla mücadele tiplerinin belirlenmesi</a:t>
            </a:r>
          </a:p>
          <a:p>
            <a:endParaRPr lang="tr-TR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69FA66-4F14-EF52-CA9B-B11D7843E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771" y="2579589"/>
            <a:ext cx="4186237" cy="27289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0DC7F1-AC20-A600-775E-0D308E76D758}"/>
              </a:ext>
            </a:extLst>
          </p:cNvPr>
          <p:cNvSpPr txBox="1"/>
          <p:nvPr/>
        </p:nvSpPr>
        <p:spPr>
          <a:xfrm>
            <a:off x="7325944" y="2224857"/>
            <a:ext cx="404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u="sng" dirty="0"/>
              <a:t>Tesise Komşu Orman Yangını – Isıl Harita: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9FC425-A332-A6C1-6093-592C25905990}"/>
              </a:ext>
            </a:extLst>
          </p:cNvPr>
          <p:cNvSpPr txBox="1"/>
          <p:nvPr/>
        </p:nvSpPr>
        <p:spPr>
          <a:xfrm>
            <a:off x="1719382" y="2249298"/>
            <a:ext cx="5027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u="sng" dirty="0" err="1"/>
              <a:t>Havaikmal</a:t>
            </a:r>
            <a:r>
              <a:rPr lang="tr-TR" u="sng" dirty="0"/>
              <a:t> Tesisi JetA1 Tank Yangını – Isıl Harita:</a:t>
            </a:r>
          </a:p>
        </p:txBody>
      </p:sp>
      <p:pic>
        <p:nvPicPr>
          <p:cNvPr id="7" name="Picture 6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E06600DB-4753-049C-B1C8-74AB763A17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582" y="295422"/>
            <a:ext cx="2094961" cy="556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E2678C-6A6D-535D-8FE5-D4F8570B9A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551" y="155308"/>
            <a:ext cx="873340" cy="83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5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601404-65C7-4018-8BE3-591C4FC19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AC035DF-175C-1B58-F43F-4CACA582A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24" y="2361108"/>
            <a:ext cx="7443788" cy="24024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8D6B76C-9A75-91BB-DAD6-018B31BB8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501" y="3920406"/>
            <a:ext cx="5559492" cy="17793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Dikdörtgen 12">
            <a:extLst>
              <a:ext uri="{FF2B5EF4-FFF2-40B4-BE49-F238E27FC236}">
                <a16:creationId xmlns:a16="http://schemas.microsoft.com/office/drawing/2014/main" id="{19FA30C4-5790-A7DC-7E12-2E8E42EAAD55}"/>
              </a:ext>
            </a:extLst>
          </p:cNvPr>
          <p:cNvSpPr/>
          <p:nvPr/>
        </p:nvSpPr>
        <p:spPr>
          <a:xfrm>
            <a:off x="2369722" y="631444"/>
            <a:ext cx="74525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TEORİK </a:t>
            </a:r>
            <a:r>
              <a:rPr lang="tr-TR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ANALİZ / İHTİYAÇLARIN BELİRLENMESİ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2EBB4F-B741-FA36-83D3-14DE6539D32A}"/>
              </a:ext>
            </a:extLst>
          </p:cNvPr>
          <p:cNvSpPr txBox="1"/>
          <p:nvPr/>
        </p:nvSpPr>
        <p:spPr>
          <a:xfrm>
            <a:off x="498424" y="1471606"/>
            <a:ext cx="10276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Teorik Analiz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Senaryo ve kriterlere göre </a:t>
            </a:r>
            <a:r>
              <a:rPr lang="tr-TR" b="1" dirty="0"/>
              <a:t>ihtiyaç</a:t>
            </a:r>
            <a:r>
              <a:rPr lang="tr-TR" dirty="0"/>
              <a:t> değerlerinin belirlenmesi</a:t>
            </a:r>
            <a:endParaRPr lang="tr-TR" b="1" dirty="0"/>
          </a:p>
        </p:txBody>
      </p:sp>
      <p:pic>
        <p:nvPicPr>
          <p:cNvPr id="7" name="Picture 6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2A518944-355C-AD4C-EFA1-275D758D5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582" y="295422"/>
            <a:ext cx="2094961" cy="556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634D71-C998-A79A-4222-7310EDA4E4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551" y="155308"/>
            <a:ext cx="873340" cy="83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07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9E5A508-1930-1B27-CD1E-634416556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2" name="Dikdörtgen 12">
            <a:extLst>
              <a:ext uri="{FF2B5EF4-FFF2-40B4-BE49-F238E27FC236}">
                <a16:creationId xmlns:a16="http://schemas.microsoft.com/office/drawing/2014/main" id="{34A0A3E8-D0CE-5B7C-2A5E-CD0EB55E974F}"/>
              </a:ext>
            </a:extLst>
          </p:cNvPr>
          <p:cNvSpPr/>
          <p:nvPr/>
        </p:nvSpPr>
        <p:spPr>
          <a:xfrm>
            <a:off x="2369722" y="631444"/>
            <a:ext cx="74525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HİDROLİK ANALİZ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8E9BBF-0736-71EA-C663-5635F4FB2753}"/>
              </a:ext>
            </a:extLst>
          </p:cNvPr>
          <p:cNvSpPr txBox="1"/>
          <p:nvPr/>
        </p:nvSpPr>
        <p:spPr>
          <a:xfrm>
            <a:off x="508056" y="1415802"/>
            <a:ext cx="8418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Hidrolik Analiz ve Kriterlere Göre Kontrol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En kötü senaryoya göre tank köpük dökücü ve soğutma </a:t>
            </a:r>
            <a:r>
              <a:rPr lang="tr-TR" dirty="0" err="1"/>
              <a:t>sprinklerlerinin</a:t>
            </a:r>
            <a:r>
              <a:rPr lang="tr-TR" dirty="0"/>
              <a:t> modellenmesi</a:t>
            </a: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C646781-F1E7-E649-5667-9A3DA8C90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47" y="2152939"/>
            <a:ext cx="2943919" cy="39182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EE6460A-FB74-BE32-9403-35D6A85DE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768" y="2152938"/>
            <a:ext cx="3883709" cy="39182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CB99AE-3664-6472-AC21-AEDB11853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1479" y="3036605"/>
            <a:ext cx="3842385" cy="1799454"/>
          </a:xfrm>
          <a:prstGeom prst="rect">
            <a:avLst/>
          </a:prstGeom>
        </p:spPr>
      </p:pic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A9AA8D7D-133D-38EB-9F1D-A1238E39EA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90560" y="5087441"/>
            <a:ext cx="502920" cy="502920"/>
          </a:xfrm>
          <a:prstGeom prst="rect">
            <a:avLst/>
          </a:prstGeom>
        </p:spPr>
      </p:pic>
      <p:pic>
        <p:nvPicPr>
          <p:cNvPr id="32" name="Graphic 31" descr="Close with solid fill">
            <a:extLst>
              <a:ext uri="{FF2B5EF4-FFF2-40B4-BE49-F238E27FC236}">
                <a16:creationId xmlns:a16="http://schemas.microsoft.com/office/drawing/2014/main" id="{D6F7966E-BDB3-3123-F670-CB20A81B25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52460" y="5752456"/>
            <a:ext cx="541020" cy="5410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6F84B69-36B8-303F-990A-5AEF1D9BEE5E}"/>
              </a:ext>
            </a:extLst>
          </p:cNvPr>
          <p:cNvSpPr txBox="1"/>
          <p:nvPr/>
        </p:nvSpPr>
        <p:spPr>
          <a:xfrm>
            <a:off x="8793480" y="5187612"/>
            <a:ext cx="1975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Akış debileri yeterli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20A016-5834-4EC4-6C88-783BC0831498}"/>
              </a:ext>
            </a:extLst>
          </p:cNvPr>
          <p:cNvSpPr txBox="1"/>
          <p:nvPr/>
        </p:nvSpPr>
        <p:spPr>
          <a:xfrm>
            <a:off x="8834729" y="5839495"/>
            <a:ext cx="2939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Sprinkler</a:t>
            </a:r>
            <a:r>
              <a:rPr lang="tr-TR" dirty="0"/>
              <a:t> çıkış basıncı yetersiz</a:t>
            </a:r>
          </a:p>
        </p:txBody>
      </p:sp>
      <p:pic>
        <p:nvPicPr>
          <p:cNvPr id="5" name="Picture 4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1C81B35D-7882-BFEE-ACF2-8D26BC53C0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8582" y="295422"/>
            <a:ext cx="2094961" cy="556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F6A216-65B3-43B6-7B5D-AB7329EBBA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551" y="155308"/>
            <a:ext cx="873340" cy="83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90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9E5A508-1930-1B27-CD1E-634416556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2" name="Dikdörtgen 12">
            <a:extLst>
              <a:ext uri="{FF2B5EF4-FFF2-40B4-BE49-F238E27FC236}">
                <a16:creationId xmlns:a16="http://schemas.microsoft.com/office/drawing/2014/main" id="{34A0A3E8-D0CE-5B7C-2A5E-CD0EB55E974F}"/>
              </a:ext>
            </a:extLst>
          </p:cNvPr>
          <p:cNvSpPr/>
          <p:nvPr/>
        </p:nvSpPr>
        <p:spPr>
          <a:xfrm>
            <a:off x="2369722" y="631444"/>
            <a:ext cx="74525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HİDROLİK ANALİZ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08B7AE-961A-197F-DBDC-E3B1B6D72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24" y="2293155"/>
            <a:ext cx="5271002" cy="22716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919DBF-D781-42BE-1651-23561F4FE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574" y="1600468"/>
            <a:ext cx="5143370" cy="29643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6CC85B-00DD-32D3-9CF1-EBEA52B57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261" y="4689342"/>
            <a:ext cx="4758684" cy="16670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BBC4DAD-5EC6-9F16-3553-D21BE2765477}"/>
              </a:ext>
            </a:extLst>
          </p:cNvPr>
          <p:cNvCxnSpPr>
            <a:cxnSpLocks/>
            <a:stCxn id="7" idx="6"/>
            <a:endCxn id="11" idx="2"/>
          </p:cNvCxnSpPr>
          <p:nvPr/>
        </p:nvCxnSpPr>
        <p:spPr>
          <a:xfrm flipV="1">
            <a:off x="6273876" y="2265189"/>
            <a:ext cx="1606497" cy="5806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38E9BBF-0736-71EA-C663-5635F4FB2753}"/>
              </a:ext>
            </a:extLst>
          </p:cNvPr>
          <p:cNvSpPr txBox="1"/>
          <p:nvPr/>
        </p:nvSpPr>
        <p:spPr>
          <a:xfrm>
            <a:off x="508056" y="1415802"/>
            <a:ext cx="3807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Hidrolik Analiz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/>
              <a:t>Sprinklerlerin</a:t>
            </a:r>
            <a:r>
              <a:rPr lang="tr-TR" dirty="0"/>
              <a:t> tek tek modellenmesi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E0BDC8-25EF-73ED-A880-34072B6A6BF2}"/>
              </a:ext>
            </a:extLst>
          </p:cNvPr>
          <p:cNvSpPr txBox="1"/>
          <p:nvPr/>
        </p:nvSpPr>
        <p:spPr>
          <a:xfrm>
            <a:off x="6496785" y="1508466"/>
            <a:ext cx="5421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/>
              <a:t>Sprinklerlerin</a:t>
            </a:r>
            <a:r>
              <a:rPr lang="tr-TR" dirty="0"/>
              <a:t> grup olarak modellenmesi ve ring’ </a:t>
            </a:r>
            <a:r>
              <a:rPr lang="tr-TR" dirty="0" err="1"/>
              <a:t>ler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A6C54E-0767-3715-A9E8-1CA2FC2A4909}"/>
              </a:ext>
            </a:extLst>
          </p:cNvPr>
          <p:cNvSpPr txBox="1"/>
          <p:nvPr/>
        </p:nvSpPr>
        <p:spPr>
          <a:xfrm>
            <a:off x="3853269" y="5257532"/>
            <a:ext cx="2959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/>
              <a:t>Her bir ring için sonuçların kriterlerle kontrol edilmesi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EF28B67-0FA3-BB94-39A1-6661814BC6A8}"/>
              </a:ext>
            </a:extLst>
          </p:cNvPr>
          <p:cNvSpPr/>
          <p:nvPr/>
        </p:nvSpPr>
        <p:spPr>
          <a:xfrm>
            <a:off x="274320" y="2354114"/>
            <a:ext cx="5999556" cy="9834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829F4F6-453D-CFA3-0A7C-A7052D632D16}"/>
              </a:ext>
            </a:extLst>
          </p:cNvPr>
          <p:cNvSpPr/>
          <p:nvPr/>
        </p:nvSpPr>
        <p:spPr>
          <a:xfrm>
            <a:off x="7880373" y="2132219"/>
            <a:ext cx="1705588" cy="2659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432F2DD3-63FA-687E-F273-3E6E74A17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582" y="295422"/>
            <a:ext cx="2094961" cy="556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1550DD-9789-EC66-F8A9-AA9F9BBCB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551" y="155308"/>
            <a:ext cx="873340" cy="83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32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E9E5A508-1930-1B27-CD1E-634416556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2" name="Dikdörtgen 12">
            <a:extLst>
              <a:ext uri="{FF2B5EF4-FFF2-40B4-BE49-F238E27FC236}">
                <a16:creationId xmlns:a16="http://schemas.microsoft.com/office/drawing/2014/main" id="{6A0E1DEA-42FE-6C46-A371-E5672D5EAB12}"/>
              </a:ext>
            </a:extLst>
          </p:cNvPr>
          <p:cNvSpPr/>
          <p:nvPr/>
        </p:nvSpPr>
        <p:spPr>
          <a:xfrm>
            <a:off x="2369722" y="631444"/>
            <a:ext cx="74525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HİDROLİK ANALİZ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1459B7-A8ED-5D9F-1AB1-BEC2972F8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905" y="2939791"/>
            <a:ext cx="5929937" cy="28390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E6BFEB-A853-4F66-BAD5-6AEF5A215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5907" y="2939791"/>
            <a:ext cx="2992555" cy="28608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07850C-F380-EBDA-B52A-9C4DD2975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34" y="2939791"/>
            <a:ext cx="1982906" cy="19669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CFD404D-E340-BCBA-69E0-8DFEFEA907B9}"/>
              </a:ext>
            </a:extLst>
          </p:cNvPr>
          <p:cNvCxnSpPr>
            <a:cxnSpLocks/>
          </p:cNvCxnSpPr>
          <p:nvPr/>
        </p:nvCxnSpPr>
        <p:spPr>
          <a:xfrm>
            <a:off x="2396490" y="3855949"/>
            <a:ext cx="300990" cy="73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52E03B1-1F26-8AF9-13EC-CFE9C1C016D9}"/>
              </a:ext>
            </a:extLst>
          </p:cNvPr>
          <p:cNvCxnSpPr>
            <a:cxnSpLocks/>
          </p:cNvCxnSpPr>
          <p:nvPr/>
        </p:nvCxnSpPr>
        <p:spPr>
          <a:xfrm flipV="1">
            <a:off x="3352802" y="3604259"/>
            <a:ext cx="7094218" cy="2590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B0603D2-E2BA-614C-0800-96C7CC5AC3BD}"/>
              </a:ext>
            </a:extLst>
          </p:cNvPr>
          <p:cNvSpPr txBox="1"/>
          <p:nvPr/>
        </p:nvSpPr>
        <p:spPr>
          <a:xfrm>
            <a:off x="498424" y="1471606"/>
            <a:ext cx="70942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Pompa Modelleme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Pompa eğrisinin polinom şeklinde birebir modellenmesi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Sistem eğrisi ve pompa performans eğrisi kesişiminin tespiti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/>
              <a:t>Debi, Basınç, Güç (kW) ve </a:t>
            </a:r>
            <a:r>
              <a:rPr lang="tr-TR" dirty="0" err="1"/>
              <a:t>NPSHr</a:t>
            </a:r>
            <a:r>
              <a:rPr lang="tr-TR" dirty="0"/>
              <a:t> açısından sonuçlar</a:t>
            </a:r>
          </a:p>
          <a:p>
            <a:endParaRPr lang="tr-TR" b="1" dirty="0"/>
          </a:p>
        </p:txBody>
      </p:sp>
      <p:pic>
        <p:nvPicPr>
          <p:cNvPr id="4" name="Picture 3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D04D8EFF-7947-D139-EF21-04D22C5BC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582" y="295422"/>
            <a:ext cx="2094961" cy="556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7E3DB1-C95A-2800-0837-8B65C40C85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551" y="155308"/>
            <a:ext cx="873340" cy="83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15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DCABE6-70C2-4EAD-993E-FB24356D2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93EB9-02AC-84BD-DA90-88B7EEFBA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964" y="2561395"/>
            <a:ext cx="5791200" cy="1391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822E15-3C77-6B70-F81E-41C5320D7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3577" y="3128713"/>
            <a:ext cx="1862137" cy="23799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CDCA93-63C2-523D-AD8A-B43C1E998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995" y="4314730"/>
            <a:ext cx="2905169" cy="21815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Dikdörtgen 12">
            <a:extLst>
              <a:ext uri="{FF2B5EF4-FFF2-40B4-BE49-F238E27FC236}">
                <a16:creationId xmlns:a16="http://schemas.microsoft.com/office/drawing/2014/main" id="{1BE72467-B1C0-CF3E-F155-8CA7493C6125}"/>
              </a:ext>
            </a:extLst>
          </p:cNvPr>
          <p:cNvSpPr/>
          <p:nvPr/>
        </p:nvSpPr>
        <p:spPr>
          <a:xfrm>
            <a:off x="2369722" y="631444"/>
            <a:ext cx="74525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HİDROLİK ANALİZ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30936E-935D-1258-AA0A-E8DCA3B73A61}"/>
              </a:ext>
            </a:extLst>
          </p:cNvPr>
          <p:cNvSpPr txBox="1"/>
          <p:nvPr/>
        </p:nvSpPr>
        <p:spPr>
          <a:xfrm>
            <a:off x="498424" y="1471606"/>
            <a:ext cx="7094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/>
              <a:t>Sprinkler</a:t>
            </a:r>
            <a:r>
              <a:rPr lang="tr-TR" b="1" dirty="0"/>
              <a:t> Dökücülerin Modellenmesi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/>
              <a:t>Sprinkler</a:t>
            </a:r>
            <a:r>
              <a:rPr lang="tr-TR" dirty="0"/>
              <a:t> K kapasitesine göre lpm/(bar)</a:t>
            </a:r>
            <a:r>
              <a:rPr lang="tr-TR" baseline="30000" dirty="0"/>
              <a:t>1/2 </a:t>
            </a:r>
            <a:r>
              <a:rPr lang="tr-TR" dirty="0"/>
              <a:t>modelleme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Gerçekçi </a:t>
            </a:r>
            <a:r>
              <a:rPr lang="tr-TR" dirty="0" err="1"/>
              <a:t>sprinkler</a:t>
            </a:r>
            <a:r>
              <a:rPr lang="tr-TR" dirty="0"/>
              <a:t> çıkış debisi ve basıncı tespit edilmelidir.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4C7E41E-7A75-D734-FCAE-4D71F9A38888}"/>
              </a:ext>
            </a:extLst>
          </p:cNvPr>
          <p:cNvCxnSpPr>
            <a:cxnSpLocks/>
          </p:cNvCxnSpPr>
          <p:nvPr/>
        </p:nvCxnSpPr>
        <p:spPr>
          <a:xfrm>
            <a:off x="7193224" y="3345180"/>
            <a:ext cx="2080962" cy="1447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EAB5F53-AA64-12AC-1860-84D59943714E}"/>
              </a:ext>
            </a:extLst>
          </p:cNvPr>
          <p:cNvCxnSpPr>
            <a:cxnSpLocks/>
          </p:cNvCxnSpPr>
          <p:nvPr/>
        </p:nvCxnSpPr>
        <p:spPr>
          <a:xfrm flipH="1">
            <a:off x="7333831" y="5233994"/>
            <a:ext cx="102108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88BFB2CC-BE1C-CC51-8250-EEFA6125D5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8582" y="295422"/>
            <a:ext cx="2094961" cy="556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C30431-EED3-6176-FA9F-9861F8DE23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551" y="155308"/>
            <a:ext cx="873340" cy="83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49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DCABE6-70C2-4EAD-993E-FB24356D2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474A754-3BFA-B081-8F80-8317193F8C37}"/>
              </a:ext>
            </a:extLst>
          </p:cNvPr>
          <p:cNvSpPr/>
          <p:nvPr/>
        </p:nvSpPr>
        <p:spPr>
          <a:xfrm>
            <a:off x="5767277" y="4138873"/>
            <a:ext cx="815340" cy="369332"/>
          </a:xfrm>
          <a:prstGeom prst="rightArrow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33AD98-71E2-4D00-8837-C63043EAB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805" y="2736965"/>
            <a:ext cx="3004876" cy="31731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F4392E-561B-407B-E6B1-9203CF878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0833" y="4323540"/>
            <a:ext cx="3185628" cy="18594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BEA8FE-F58E-7FD1-DE09-55D9A2934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407" y="1376219"/>
            <a:ext cx="2907559" cy="2773912"/>
          </a:xfrm>
          <a:prstGeom prst="rect">
            <a:avLst/>
          </a:prstGeom>
        </p:spPr>
      </p:pic>
      <p:sp>
        <p:nvSpPr>
          <p:cNvPr id="11" name="Dikdörtgen 12">
            <a:extLst>
              <a:ext uri="{FF2B5EF4-FFF2-40B4-BE49-F238E27FC236}">
                <a16:creationId xmlns:a16="http://schemas.microsoft.com/office/drawing/2014/main" id="{9091666F-9D24-6CA0-C5B2-C9716FB46805}"/>
              </a:ext>
            </a:extLst>
          </p:cNvPr>
          <p:cNvSpPr/>
          <p:nvPr/>
        </p:nvSpPr>
        <p:spPr>
          <a:xfrm>
            <a:off x="2369722" y="631444"/>
            <a:ext cx="74525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HİDROLİK ANALİZ</a:t>
            </a:r>
            <a:endParaRPr lang="tr-TR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827F9A-C96E-9E5A-83FC-CB34BD12296D}"/>
              </a:ext>
            </a:extLst>
          </p:cNvPr>
          <p:cNvSpPr txBox="1"/>
          <p:nvPr/>
        </p:nvSpPr>
        <p:spPr>
          <a:xfrm>
            <a:off x="498424" y="1471606"/>
            <a:ext cx="7094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Köpük </a:t>
            </a:r>
            <a:r>
              <a:rPr lang="tr-TR" b="1" dirty="0" err="1"/>
              <a:t>Oranlayıcıların</a:t>
            </a:r>
            <a:r>
              <a:rPr lang="tr-TR" b="1" dirty="0"/>
              <a:t> Modellenmesi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/>
              <a:t>Oranlayıcının</a:t>
            </a:r>
            <a:r>
              <a:rPr lang="tr-TR" dirty="0"/>
              <a:t> debiye bağlı basınç kayıp eğrisinin birebir modellenmesi</a:t>
            </a:r>
          </a:p>
        </p:txBody>
      </p:sp>
      <p:pic>
        <p:nvPicPr>
          <p:cNvPr id="3" name="Picture 2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29EB1DE9-B73E-334A-EA79-BBE40CDE1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8582" y="295422"/>
            <a:ext cx="2094961" cy="556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E6CD98-4491-5096-17D6-1B94D09BAA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551" y="155308"/>
            <a:ext cx="873340" cy="83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57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2">
            <a:extLst>
              <a:ext uri="{FF2B5EF4-FFF2-40B4-BE49-F238E27FC236}">
                <a16:creationId xmlns:a16="http://schemas.microsoft.com/office/drawing/2014/main" id="{C2077854-B151-C9E1-ECB2-65667F088F57}"/>
              </a:ext>
            </a:extLst>
          </p:cNvPr>
          <p:cNvSpPr/>
          <p:nvPr/>
        </p:nvSpPr>
        <p:spPr>
          <a:xfrm>
            <a:off x="2369722" y="631444"/>
            <a:ext cx="74525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HİDROLİK ANALİZ</a:t>
            </a:r>
            <a:endParaRPr lang="tr-TR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DCABE6-70C2-4EAD-993E-FB24356D2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11304F-1928-EC3E-AA88-BBB79B5A5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094" y="2113109"/>
            <a:ext cx="4524283" cy="1513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87B6DA-F1BA-A9DF-CF43-C9F83737F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6247" y="3811549"/>
            <a:ext cx="3914774" cy="2353820"/>
          </a:xfrm>
          <a:prstGeom prst="rect">
            <a:avLst/>
          </a:prstGeom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7B5C59-AF4B-6994-9AF3-EA7593474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645" y="4027169"/>
            <a:ext cx="3533775" cy="1962199"/>
          </a:xfrm>
          <a:prstGeom prst="rect">
            <a:avLst/>
          </a:prstGeom>
          <a:ln>
            <a:noFill/>
          </a:ln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6474A754-3BFA-B081-8F80-8317193F8C37}"/>
              </a:ext>
            </a:extLst>
          </p:cNvPr>
          <p:cNvSpPr/>
          <p:nvPr/>
        </p:nvSpPr>
        <p:spPr>
          <a:xfrm rot="2313932">
            <a:off x="5050399" y="3733517"/>
            <a:ext cx="708571" cy="556041"/>
          </a:xfrm>
          <a:prstGeom prst="rightArrow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3BC306-784B-ED34-A4BA-B8488F2367FE}"/>
              </a:ext>
            </a:extLst>
          </p:cNvPr>
          <p:cNvSpPr txBox="1"/>
          <p:nvPr/>
        </p:nvSpPr>
        <p:spPr>
          <a:xfrm>
            <a:off x="498424" y="1471606"/>
            <a:ext cx="7094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Muhtelif Ekipman Modelleme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/>
              <a:t>Rim</a:t>
            </a:r>
            <a:r>
              <a:rPr lang="tr-TR" dirty="0"/>
              <a:t> </a:t>
            </a:r>
            <a:r>
              <a:rPr lang="tr-TR" dirty="0" err="1"/>
              <a:t>seal</a:t>
            </a:r>
            <a:r>
              <a:rPr lang="tr-TR" dirty="0"/>
              <a:t> dökücü modelleme</a:t>
            </a:r>
          </a:p>
        </p:txBody>
      </p:sp>
      <p:pic>
        <p:nvPicPr>
          <p:cNvPr id="3" name="Picture 2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74B57A88-0AF6-1B29-6C44-1AC6B487E7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8582" y="295422"/>
            <a:ext cx="2094961" cy="556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D17DC0-EB95-4DE9-65D4-43F27506A8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551" y="155308"/>
            <a:ext cx="873340" cy="83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31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>
            <a:extLst>
              <a:ext uri="{FF2B5EF4-FFF2-40B4-BE49-F238E27FC236}">
                <a16:creationId xmlns:a16="http://schemas.microsoft.com/office/drawing/2014/main" id="{EEA11B87-693A-3B90-1507-7E16E3BC947C}"/>
              </a:ext>
            </a:extLst>
          </p:cNvPr>
          <p:cNvSpPr/>
          <p:nvPr/>
        </p:nvSpPr>
        <p:spPr>
          <a:xfrm>
            <a:off x="2369722" y="631444"/>
            <a:ext cx="74525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İÇİNDEKİLER</a:t>
            </a:r>
            <a:endParaRPr lang="tr-TR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Metin kutusu 14">
            <a:extLst>
              <a:ext uri="{FF2B5EF4-FFF2-40B4-BE49-F238E27FC236}">
                <a16:creationId xmlns:a16="http://schemas.microsoft.com/office/drawing/2014/main" id="{3E2FDC44-5ACA-EC52-7182-431B65CF7A31}"/>
              </a:ext>
            </a:extLst>
          </p:cNvPr>
          <p:cNvSpPr txBox="1"/>
          <p:nvPr/>
        </p:nvSpPr>
        <p:spPr>
          <a:xfrm>
            <a:off x="926200" y="1620778"/>
            <a:ext cx="8979800" cy="44953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tr-TR" sz="2400" b="1" dirty="0"/>
              <a:t>Kriterler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tr-TR" sz="2400" b="1" dirty="0"/>
              <a:t>Standartlar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tr-TR" sz="2400" b="1" dirty="0"/>
              <a:t>Metodoloji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tr-TR" sz="2400" dirty="0"/>
              <a:t>Alternatif 01: Kritik Devre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tr-TR" sz="2400" dirty="0"/>
              <a:t>Alternatif 02: Hidrolik Analiz (Network)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tr-TR" sz="2400" b="1" dirty="0"/>
              <a:t>Isıl Etki Analizi </a:t>
            </a:r>
            <a:r>
              <a:rPr lang="tr-TR" sz="2400" dirty="0"/>
              <a:t>(WCS* Belirleme)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tr-TR" sz="2400" b="1" dirty="0"/>
              <a:t>Hidrolik Analiz Örnekleri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tr-TR" sz="2400" dirty="0"/>
              <a:t>Ekipman Modelleme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tr-TR" sz="2400" b="1" dirty="0"/>
              <a:t>Saha Uygulamaları ve Testler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tr-TR" sz="2400" b="1" dirty="0"/>
              <a:t>Bonus</a:t>
            </a:r>
            <a:endParaRPr lang="en-US" sz="2400" b="1" dirty="0"/>
          </a:p>
        </p:txBody>
      </p:sp>
      <p:sp>
        <p:nvSpPr>
          <p:cNvPr id="3" name="Metin kutusu 14">
            <a:extLst>
              <a:ext uri="{FF2B5EF4-FFF2-40B4-BE49-F238E27FC236}">
                <a16:creationId xmlns:a16="http://schemas.microsoft.com/office/drawing/2014/main" id="{698A4D31-5479-CFFA-7E22-03D5E44BEF1C}"/>
              </a:ext>
            </a:extLst>
          </p:cNvPr>
          <p:cNvSpPr txBox="1"/>
          <p:nvPr/>
        </p:nvSpPr>
        <p:spPr>
          <a:xfrm>
            <a:off x="1318582" y="6505153"/>
            <a:ext cx="4149484" cy="26341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tr-TR" sz="1200" dirty="0"/>
              <a:t>*WCS (</a:t>
            </a:r>
            <a:r>
              <a:rPr lang="tr-TR" sz="1200" dirty="0" err="1"/>
              <a:t>Worst</a:t>
            </a:r>
            <a:r>
              <a:rPr lang="tr-TR" sz="1200" dirty="0"/>
              <a:t> Case </a:t>
            </a:r>
            <a:r>
              <a:rPr lang="tr-TR" sz="1200" dirty="0" err="1"/>
              <a:t>Scenario</a:t>
            </a:r>
            <a:r>
              <a:rPr lang="tr-TR" sz="1200" dirty="0"/>
              <a:t>) En Kötü Senaryo’ </a:t>
            </a:r>
            <a:r>
              <a:rPr lang="tr-TR" sz="1200" dirty="0" err="1"/>
              <a:t>nun</a:t>
            </a:r>
            <a:r>
              <a:rPr lang="tr-TR" sz="1200" dirty="0"/>
              <a:t> Belirlenmesi</a:t>
            </a:r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5FA0C0D2-6527-1F34-1A37-DA7955966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9CA2958A-041C-7F4F-C491-6AD563A8E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582" y="295422"/>
            <a:ext cx="2094961" cy="556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354844-22E6-08BD-D096-1B4B03CB1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551" y="155308"/>
            <a:ext cx="873340" cy="83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70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DCABE6-70C2-4EAD-993E-FB24356D2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5CE2F1-E7E4-E588-312C-06ED1FCBE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782" y="1370223"/>
            <a:ext cx="3049784" cy="3308553"/>
          </a:xfrm>
          <a:prstGeom prst="rect">
            <a:avLst/>
          </a:prstGeom>
        </p:spPr>
      </p:pic>
      <p:sp>
        <p:nvSpPr>
          <p:cNvPr id="11" name="Dikdörtgen 12">
            <a:extLst>
              <a:ext uri="{FF2B5EF4-FFF2-40B4-BE49-F238E27FC236}">
                <a16:creationId xmlns:a16="http://schemas.microsoft.com/office/drawing/2014/main" id="{611DA1EA-03CF-333F-DB49-DD21F4CF60F3}"/>
              </a:ext>
            </a:extLst>
          </p:cNvPr>
          <p:cNvSpPr/>
          <p:nvPr/>
        </p:nvSpPr>
        <p:spPr>
          <a:xfrm>
            <a:off x="2369722" y="631444"/>
            <a:ext cx="74525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SAHA UYGULAMA VE TESTLER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73977B-3BF5-FE75-96C7-33B315B4C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198" y="4893059"/>
            <a:ext cx="5384482" cy="1402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BD1A6A-A881-5DF5-0930-FC52B5A76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3850" y="1355033"/>
            <a:ext cx="2520315" cy="33718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7299FA-0BC2-53B1-4351-0D9A89288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8" y="1372296"/>
            <a:ext cx="2674420" cy="29053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5C44F67-F052-6086-02CF-D968E848A416}"/>
              </a:ext>
            </a:extLst>
          </p:cNvPr>
          <p:cNvSpPr txBox="1"/>
          <p:nvPr/>
        </p:nvSpPr>
        <p:spPr>
          <a:xfrm>
            <a:off x="3398522" y="6031223"/>
            <a:ext cx="2697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Test Sonuçlarının Kontrolü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873A714-650F-9CFF-D775-9A8256A0C0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332" y="4277601"/>
            <a:ext cx="1601988" cy="1886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5D56B5-E0D1-352A-4BA1-5EE6914010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224" y="1368431"/>
            <a:ext cx="2060096" cy="2585166"/>
          </a:xfrm>
          <a:prstGeom prst="rect">
            <a:avLst/>
          </a:prstGeom>
        </p:spPr>
      </p:pic>
      <p:pic>
        <p:nvPicPr>
          <p:cNvPr id="4" name="Picture 3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31AD6C7C-A158-4C9C-5B54-3DA9D7F1AE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8582" y="295422"/>
            <a:ext cx="2094961" cy="556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24A47D-BED0-0DD9-F85A-7EDC8A48A7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551" y="155308"/>
            <a:ext cx="873340" cy="83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24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DCABE6-70C2-4EAD-993E-FB24356D2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1" name="Dikdörtgen 12">
            <a:extLst>
              <a:ext uri="{FF2B5EF4-FFF2-40B4-BE49-F238E27FC236}">
                <a16:creationId xmlns:a16="http://schemas.microsoft.com/office/drawing/2014/main" id="{611DA1EA-03CF-333F-DB49-DD21F4CF60F3}"/>
              </a:ext>
            </a:extLst>
          </p:cNvPr>
          <p:cNvSpPr/>
          <p:nvPr/>
        </p:nvSpPr>
        <p:spPr>
          <a:xfrm>
            <a:off x="2369722" y="631444"/>
            <a:ext cx="74525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SAHA UYGULAMA VE TESTLER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352D3C-7448-7DE2-E2BB-73CBD14CE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474" y="2288786"/>
            <a:ext cx="4693920" cy="33278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7AA581-F3B1-7594-472D-9E9C12967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81" y="1535787"/>
            <a:ext cx="4320912" cy="24169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27EB86-376E-530F-E886-8504BA658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3839" y="4243201"/>
            <a:ext cx="3649979" cy="2417640"/>
          </a:xfrm>
          <a:prstGeom prst="rect">
            <a:avLst/>
          </a:prstGeom>
        </p:spPr>
      </p:pic>
      <p:pic>
        <p:nvPicPr>
          <p:cNvPr id="4" name="Picture 3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A98D01A1-6BF3-0D99-2844-DF1E31F56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8582" y="295422"/>
            <a:ext cx="2094961" cy="556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8070DD-36AE-E2F8-682E-AAB3CE906F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551" y="155308"/>
            <a:ext cx="873340" cy="83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54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>
            <a:extLst>
              <a:ext uri="{FF2B5EF4-FFF2-40B4-BE49-F238E27FC236}">
                <a16:creationId xmlns:a16="http://schemas.microsoft.com/office/drawing/2014/main" id="{EEA11B87-693A-3B90-1507-7E16E3BC947C}"/>
              </a:ext>
            </a:extLst>
          </p:cNvPr>
          <p:cNvSpPr/>
          <p:nvPr/>
        </p:nvSpPr>
        <p:spPr>
          <a:xfrm>
            <a:off x="2369722" y="631444"/>
            <a:ext cx="74525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BONUS KRİTER / ŞİRKET STANDARTLARI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30E974-E4A9-2F3B-D4E1-AD52C423CB58}"/>
              </a:ext>
            </a:extLst>
          </p:cNvPr>
          <p:cNvSpPr txBox="1"/>
          <p:nvPr/>
        </p:nvSpPr>
        <p:spPr>
          <a:xfrm>
            <a:off x="656580" y="1514827"/>
            <a:ext cx="311655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Basınç Kayıp Kriteri</a:t>
            </a:r>
          </a:p>
          <a:p>
            <a:endParaRPr lang="tr-TR" b="1" dirty="0"/>
          </a:p>
          <a:p>
            <a:endParaRPr lang="tr-TR" b="1" dirty="0"/>
          </a:p>
          <a:p>
            <a:endParaRPr lang="tr-T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/>
              <a:t>Dp</a:t>
            </a:r>
            <a:r>
              <a:rPr lang="tr-TR" dirty="0"/>
              <a:t> : </a:t>
            </a:r>
            <a:r>
              <a:rPr lang="tr-TR" dirty="0" err="1"/>
              <a:t>Pa</a:t>
            </a:r>
            <a:r>
              <a:rPr lang="tr-TR" dirty="0"/>
              <a:t>/m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Her 100 m’ de bar cinsinden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5ED87E-4ADB-0272-9D9E-236E5D5436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016"/>
          <a:stretch/>
        </p:blipFill>
        <p:spPr>
          <a:xfrm>
            <a:off x="7946834" y="1183915"/>
            <a:ext cx="3588586" cy="8840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73F96E4-F95B-3746-FE50-2259A2BE5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208" y="1183915"/>
            <a:ext cx="3435580" cy="43018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900CE3-BC13-A0DA-5E70-80297DC18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6834" y="2167890"/>
            <a:ext cx="3588586" cy="39795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724DDA-6035-E3EC-05F9-04AA55DF06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180" y="5652842"/>
            <a:ext cx="5496877" cy="8924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BBE1CFA-AB85-84A3-1475-A45598584BE5}"/>
              </a:ext>
            </a:extLst>
          </p:cNvPr>
          <p:cNvCxnSpPr/>
          <p:nvPr/>
        </p:nvCxnSpPr>
        <p:spPr>
          <a:xfrm>
            <a:off x="2278380" y="2838366"/>
            <a:ext cx="166116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5E2C758-76CF-D014-D6E5-D47ED94AC918}"/>
              </a:ext>
            </a:extLst>
          </p:cNvPr>
          <p:cNvCxnSpPr>
            <a:cxnSpLocks/>
          </p:cNvCxnSpPr>
          <p:nvPr/>
        </p:nvCxnSpPr>
        <p:spPr>
          <a:xfrm>
            <a:off x="1663796" y="5208146"/>
            <a:ext cx="0" cy="3126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0BC49C09-ECCE-09E0-AFC3-5231EE679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FA0BEB99-CF97-E93C-6E0A-0C6B837FCB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8582" y="295422"/>
            <a:ext cx="2094961" cy="556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38DF49-3E90-41DC-3F27-A7BDC0C670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551" y="155308"/>
            <a:ext cx="873340" cy="83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73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9F1FA000-CFAA-0252-399C-C7B93533D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816" y="1599180"/>
            <a:ext cx="5059014" cy="39144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Dikdörtgen 12">
            <a:extLst>
              <a:ext uri="{FF2B5EF4-FFF2-40B4-BE49-F238E27FC236}">
                <a16:creationId xmlns:a16="http://schemas.microsoft.com/office/drawing/2014/main" id="{EEA11B87-693A-3B90-1507-7E16E3BC947C}"/>
              </a:ext>
            </a:extLst>
          </p:cNvPr>
          <p:cNvSpPr/>
          <p:nvPr/>
        </p:nvSpPr>
        <p:spPr>
          <a:xfrm>
            <a:off x="2369722" y="631444"/>
            <a:ext cx="745255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BONUS KRİTER</a:t>
            </a:r>
          </a:p>
          <a:p>
            <a:pPr algn="ctr"/>
            <a:r>
              <a:rPr lang="tr-TR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NFPA HANDBOOK 20th 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30E974-E4A9-2F3B-D4E1-AD52C423CB58}"/>
              </a:ext>
            </a:extLst>
          </p:cNvPr>
          <p:cNvSpPr txBox="1"/>
          <p:nvPr/>
        </p:nvSpPr>
        <p:spPr>
          <a:xfrm>
            <a:off x="656580" y="1514827"/>
            <a:ext cx="63411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Tahliyelerde acil kaçış mesafelerini ve sürelerini hesaplarken: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/>
              <a:t>Travel </a:t>
            </a:r>
            <a:r>
              <a:rPr lang="tr-TR" b="1" dirty="0" err="1"/>
              <a:t>Distance</a:t>
            </a:r>
            <a:endParaRPr lang="tr-T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b="1" dirty="0"/>
          </a:p>
          <a:p>
            <a:endParaRPr lang="tr-T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err="1"/>
              <a:t>Walking</a:t>
            </a:r>
            <a:r>
              <a:rPr lang="tr-TR" b="1" dirty="0"/>
              <a:t> </a:t>
            </a:r>
            <a:r>
              <a:rPr lang="tr-TR" b="1" dirty="0" err="1"/>
              <a:t>Speed</a:t>
            </a:r>
            <a:endParaRPr lang="tr-TR" b="1" dirty="0"/>
          </a:p>
          <a:p>
            <a:r>
              <a:rPr lang="tr-TR" b="1" dirty="0"/>
              <a:t>   </a:t>
            </a:r>
          </a:p>
          <a:p>
            <a:endParaRPr lang="tr-TR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A3A92E-1FED-69D5-3CDF-57EC4F62B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550" y="3330947"/>
            <a:ext cx="5118100" cy="30679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5C1EA92-7CF9-0AFC-4E64-8B2E2F694473}"/>
              </a:ext>
            </a:extLst>
          </p:cNvPr>
          <p:cNvSpPr/>
          <p:nvPr/>
        </p:nvSpPr>
        <p:spPr>
          <a:xfrm>
            <a:off x="1126934" y="5582441"/>
            <a:ext cx="4695825" cy="4430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BBE1CFA-AB85-84A3-1475-A45598584BE5}"/>
              </a:ext>
            </a:extLst>
          </p:cNvPr>
          <p:cNvCxnSpPr>
            <a:cxnSpLocks/>
          </p:cNvCxnSpPr>
          <p:nvPr/>
        </p:nvCxnSpPr>
        <p:spPr>
          <a:xfrm>
            <a:off x="1832830" y="3280084"/>
            <a:ext cx="1467260" cy="24538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7365B47-F304-FB22-C043-EE9DA2165BBB}"/>
              </a:ext>
            </a:extLst>
          </p:cNvPr>
          <p:cNvSpPr/>
          <p:nvPr/>
        </p:nvSpPr>
        <p:spPr>
          <a:xfrm>
            <a:off x="6863546" y="4082239"/>
            <a:ext cx="4810523" cy="5020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3F05938-6CF2-3886-D8C0-D28F349BDFDA}"/>
              </a:ext>
            </a:extLst>
          </p:cNvPr>
          <p:cNvCxnSpPr>
            <a:cxnSpLocks/>
          </p:cNvCxnSpPr>
          <p:nvPr/>
        </p:nvCxnSpPr>
        <p:spPr>
          <a:xfrm>
            <a:off x="2566460" y="2330689"/>
            <a:ext cx="4324951" cy="17515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8">
            <a:extLst>
              <a:ext uri="{FF2B5EF4-FFF2-40B4-BE49-F238E27FC236}">
                <a16:creationId xmlns:a16="http://schemas.microsoft.com/office/drawing/2014/main" id="{11733F77-D66C-140C-358A-27DAA3BA6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6D2314A-A94E-DACF-7AB5-B2820D05D357}"/>
                  </a:ext>
                </a:extLst>
              </p14:cNvPr>
              <p14:cNvContentPartPr/>
              <p14:nvPr/>
            </p14:nvContentPartPr>
            <p14:xfrm>
              <a:off x="1216626" y="5706757"/>
              <a:ext cx="1033920" cy="129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6D2314A-A94E-DACF-7AB5-B2820D05D35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62986" y="5598757"/>
                <a:ext cx="114156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D0C9F26-B406-D1B6-9138-A4CE9A768614}"/>
                  </a:ext>
                </a:extLst>
              </p14:cNvPr>
              <p14:cNvContentPartPr/>
              <p14:nvPr/>
            </p14:nvContentPartPr>
            <p14:xfrm>
              <a:off x="1267386" y="5870917"/>
              <a:ext cx="453600" cy="129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D0C9F26-B406-D1B6-9138-A4CE9A76861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13386" y="5763277"/>
                <a:ext cx="561240" cy="2286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E224CC49-877E-FE9F-F8B9-F952DD6A1B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8582" y="295422"/>
            <a:ext cx="2094961" cy="556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8D8466-953F-D10A-5056-9B3B413E37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2551" y="155308"/>
            <a:ext cx="873340" cy="83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10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Dikdörtgen 12">
            <a:extLst>
              <a:ext uri="{FF2B5EF4-FFF2-40B4-BE49-F238E27FC236}">
                <a16:creationId xmlns:a16="http://schemas.microsoft.com/office/drawing/2014/main" id="{98E63C9B-F36E-8F45-D5DA-F8F3B294741F}"/>
              </a:ext>
            </a:extLst>
          </p:cNvPr>
          <p:cNvSpPr/>
          <p:nvPr/>
        </p:nvSpPr>
        <p:spPr>
          <a:xfrm>
            <a:off x="2369723" y="2921168"/>
            <a:ext cx="745255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TEŞEKKÜRLER!</a:t>
            </a:r>
            <a:endParaRPr lang="tr-TR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5470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>
            <a:extLst>
              <a:ext uri="{FF2B5EF4-FFF2-40B4-BE49-F238E27FC236}">
                <a16:creationId xmlns:a16="http://schemas.microsoft.com/office/drawing/2014/main" id="{EEA11B87-693A-3B90-1507-7E16E3BC947C}"/>
              </a:ext>
            </a:extLst>
          </p:cNvPr>
          <p:cNvSpPr/>
          <p:nvPr/>
        </p:nvSpPr>
        <p:spPr>
          <a:xfrm>
            <a:off x="2369722" y="631444"/>
            <a:ext cx="74525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 TEMEL KRİTER</a:t>
            </a:r>
          </a:p>
        </p:txBody>
      </p:sp>
      <p:pic>
        <p:nvPicPr>
          <p:cNvPr id="3" name="Picture 2" descr="A diagram of a machine&#10;&#10;Description automatically generated">
            <a:extLst>
              <a:ext uri="{FF2B5EF4-FFF2-40B4-BE49-F238E27FC236}">
                <a16:creationId xmlns:a16="http://schemas.microsoft.com/office/drawing/2014/main" id="{7DB0AC91-5DD7-BF76-7F96-50882644F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163" y="1923739"/>
            <a:ext cx="2194680" cy="1718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422A29-B41F-7728-5C8F-142DCEB93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259" y="2004956"/>
            <a:ext cx="1368786" cy="15635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0FD50F-DA86-F0EF-DD68-23D0A2D6E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190" y="2176404"/>
            <a:ext cx="1551836" cy="16704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156DAC-D63E-E310-8E20-F04748D448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5733" y="2279864"/>
            <a:ext cx="1773340" cy="14595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C75B18-16D4-CC62-AF54-8A0224693D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1847" y="4592002"/>
            <a:ext cx="3333028" cy="17054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72D8E9-EC87-403E-E917-8E4611BC06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3640" y="4652459"/>
            <a:ext cx="1550578" cy="1550578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7896C9D-5965-82D1-C257-E3A5E4582DF7}"/>
              </a:ext>
            </a:extLst>
          </p:cNvPr>
          <p:cNvSpPr/>
          <p:nvPr/>
        </p:nvSpPr>
        <p:spPr>
          <a:xfrm>
            <a:off x="526468" y="1514358"/>
            <a:ext cx="4969164" cy="24099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C3179F-4524-AE43-53C3-9B20FFA80A0F}"/>
              </a:ext>
            </a:extLst>
          </p:cNvPr>
          <p:cNvSpPr txBox="1"/>
          <p:nvPr/>
        </p:nvSpPr>
        <p:spPr>
          <a:xfrm>
            <a:off x="656580" y="1514827"/>
            <a:ext cx="378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1. Akış Miktarı (</a:t>
            </a:r>
            <a:r>
              <a:rPr lang="tr-TR" dirty="0" err="1"/>
              <a:t>Flowrate</a:t>
            </a:r>
            <a:r>
              <a:rPr lang="tr-TR" dirty="0"/>
              <a:t>) – lpm , m3/h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DDA313-36E9-699B-04D2-95425E571D23}"/>
              </a:ext>
            </a:extLst>
          </p:cNvPr>
          <p:cNvSpPr txBox="1"/>
          <p:nvPr/>
        </p:nvSpPr>
        <p:spPr>
          <a:xfrm>
            <a:off x="1559072" y="192373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Su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E36748-B949-A7CD-E572-AA8FCCE87D46}"/>
              </a:ext>
            </a:extLst>
          </p:cNvPr>
          <p:cNvSpPr txBox="1"/>
          <p:nvPr/>
        </p:nvSpPr>
        <p:spPr>
          <a:xfrm>
            <a:off x="3602163" y="1892247"/>
            <a:ext cx="77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Köpük</a:t>
            </a:r>
            <a:endParaRPr lang="en-US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06DA08A-1FC5-8A7D-4DFC-E49A1E09DCD2}"/>
              </a:ext>
            </a:extLst>
          </p:cNvPr>
          <p:cNvSpPr/>
          <p:nvPr/>
        </p:nvSpPr>
        <p:spPr>
          <a:xfrm>
            <a:off x="6209596" y="1496900"/>
            <a:ext cx="1981497" cy="24099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5B4B9C-2995-0EC1-9680-949556A0EE60}"/>
              </a:ext>
            </a:extLst>
          </p:cNvPr>
          <p:cNvSpPr txBox="1"/>
          <p:nvPr/>
        </p:nvSpPr>
        <p:spPr>
          <a:xfrm>
            <a:off x="6339709" y="1497369"/>
            <a:ext cx="1718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2. Basınç - barg</a:t>
            </a:r>
            <a:endParaRPr lang="en-US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0F764F9-D8DB-C7AC-D3FC-B83BBCCFF711}"/>
              </a:ext>
            </a:extLst>
          </p:cNvPr>
          <p:cNvSpPr/>
          <p:nvPr/>
        </p:nvSpPr>
        <p:spPr>
          <a:xfrm>
            <a:off x="8849998" y="1496900"/>
            <a:ext cx="2814726" cy="240997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10631B-FD31-E57E-6DF4-2B05B1D28F64}"/>
              </a:ext>
            </a:extLst>
          </p:cNvPr>
          <p:cNvSpPr txBox="1"/>
          <p:nvPr/>
        </p:nvSpPr>
        <p:spPr>
          <a:xfrm>
            <a:off x="8980111" y="1497369"/>
            <a:ext cx="243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3. Akış Hızı – m/s</a:t>
            </a:r>
            <a:endParaRPr lang="en-US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31919E2-93BE-8A7B-2859-7B0BBE7F8103}"/>
              </a:ext>
            </a:extLst>
          </p:cNvPr>
          <p:cNvSpPr/>
          <p:nvPr/>
        </p:nvSpPr>
        <p:spPr>
          <a:xfrm>
            <a:off x="2296798" y="4216581"/>
            <a:ext cx="4057819" cy="220809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ABC522-0B1C-A8A0-C440-D73E11877CCC}"/>
              </a:ext>
            </a:extLst>
          </p:cNvPr>
          <p:cNvSpPr txBox="1"/>
          <p:nvPr/>
        </p:nvSpPr>
        <p:spPr>
          <a:xfrm>
            <a:off x="2426912" y="4217049"/>
            <a:ext cx="243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4. Hat Çapları – DN*</a:t>
            </a:r>
            <a:endParaRPr lang="en-US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FC4FF3F-E7C7-66F1-9BF1-9C010DDAA697}"/>
              </a:ext>
            </a:extLst>
          </p:cNvPr>
          <p:cNvSpPr/>
          <p:nvPr/>
        </p:nvSpPr>
        <p:spPr>
          <a:xfrm>
            <a:off x="7195553" y="4220015"/>
            <a:ext cx="2814726" cy="220809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E7F5A0-463D-2E60-C375-B1E22D9062E8}"/>
              </a:ext>
            </a:extLst>
          </p:cNvPr>
          <p:cNvSpPr txBox="1"/>
          <p:nvPr/>
        </p:nvSpPr>
        <p:spPr>
          <a:xfrm>
            <a:off x="7325666" y="4220483"/>
            <a:ext cx="2436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5. Süre – dk</a:t>
            </a:r>
            <a:endParaRPr lang="en-US" dirty="0"/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349CAE5E-2D82-24B6-E8EC-90516EC35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3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7D9831EB-9076-5D59-2C74-15AC2C9275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8582" y="295422"/>
            <a:ext cx="2094961" cy="556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9E17A9-0405-ECC7-7AA8-33550B0CEB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551" y="155308"/>
            <a:ext cx="873340" cy="83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67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>
            <a:extLst>
              <a:ext uri="{FF2B5EF4-FFF2-40B4-BE49-F238E27FC236}">
                <a16:creationId xmlns:a16="http://schemas.microsoft.com/office/drawing/2014/main" id="{EEA11B87-693A-3B90-1507-7E16E3BC947C}"/>
              </a:ext>
            </a:extLst>
          </p:cNvPr>
          <p:cNvSpPr/>
          <p:nvPr/>
        </p:nvSpPr>
        <p:spPr>
          <a:xfrm>
            <a:off x="2369722" y="631444"/>
            <a:ext cx="74525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KRİTERLER / STANDARTLAR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30E974-E4A9-2F3B-D4E1-AD52C423CB58}"/>
              </a:ext>
            </a:extLst>
          </p:cNvPr>
          <p:cNvSpPr txBox="1"/>
          <p:nvPr/>
        </p:nvSpPr>
        <p:spPr>
          <a:xfrm>
            <a:off x="4447846" y="1514561"/>
            <a:ext cx="349980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5. </a:t>
            </a:r>
            <a:r>
              <a:rPr lang="tr-TR" b="1" dirty="0"/>
              <a:t>NFPA</a:t>
            </a:r>
          </a:p>
          <a:p>
            <a:pPr marL="800100" lvl="1" indent="-342900">
              <a:buFont typeface="+mj-lt"/>
              <a:buAutoNum type="alphaLcParenR"/>
            </a:pPr>
            <a:r>
              <a:rPr lang="tr-TR" dirty="0"/>
              <a:t>NFPA 11: Köpük Akış</a:t>
            </a:r>
          </a:p>
          <a:p>
            <a:pPr marL="800100" lvl="1" indent="-342900">
              <a:buFont typeface="+mj-lt"/>
              <a:buAutoNum type="alphaLcParenR"/>
            </a:pPr>
            <a:r>
              <a:rPr lang="tr-TR" dirty="0"/>
              <a:t>NFPA 11: Köpük Dökücü</a:t>
            </a:r>
          </a:p>
          <a:p>
            <a:pPr marL="800100" lvl="1" indent="-342900">
              <a:buFont typeface="+mj-lt"/>
              <a:buAutoNum type="alphaLcParenR"/>
            </a:pPr>
            <a:r>
              <a:rPr lang="tr-TR" dirty="0"/>
              <a:t>NFPA 11: Süreler</a:t>
            </a:r>
          </a:p>
          <a:p>
            <a:pPr marL="800100" lvl="1" indent="-342900">
              <a:buFont typeface="+mj-lt"/>
              <a:buAutoNum type="alphaLcParenR"/>
            </a:pPr>
            <a:r>
              <a:rPr lang="tr-TR" dirty="0"/>
              <a:t>NFPA 15: Su Akış</a:t>
            </a:r>
          </a:p>
          <a:p>
            <a:pPr marL="800100" lvl="1" indent="-342900">
              <a:buFont typeface="+mj-lt"/>
              <a:buAutoNum type="alphaLcParenR"/>
            </a:pPr>
            <a:r>
              <a:rPr lang="tr-TR" dirty="0"/>
              <a:t>NFPA 15: Basınç Kriteri</a:t>
            </a:r>
          </a:p>
          <a:p>
            <a:pPr marL="800100" lvl="1" indent="-342900">
              <a:buFont typeface="+mj-lt"/>
              <a:buAutoNum type="alphaLcParenR"/>
            </a:pPr>
            <a:r>
              <a:rPr lang="tr-TR" dirty="0"/>
              <a:t>NFPA 20: Yangın Pompaları</a:t>
            </a:r>
          </a:p>
          <a:p>
            <a:pPr marL="800100" lvl="1" indent="-342900">
              <a:buFont typeface="+mj-lt"/>
              <a:buAutoNum type="alphaLcParenR"/>
            </a:pPr>
            <a:r>
              <a:rPr lang="tr-TR" dirty="0"/>
              <a:t>NFPA 22: Yangın Su Tankı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BA7527-C28E-5670-22DD-BDE4029C4372}"/>
              </a:ext>
            </a:extLst>
          </p:cNvPr>
          <p:cNvSpPr txBox="1"/>
          <p:nvPr/>
        </p:nvSpPr>
        <p:spPr>
          <a:xfrm>
            <a:off x="656580" y="4006700"/>
            <a:ext cx="180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2. </a:t>
            </a:r>
            <a:r>
              <a:rPr lang="tr-TR" b="1" dirty="0"/>
              <a:t>API 2030</a:t>
            </a:r>
            <a:r>
              <a:rPr lang="tr-TR" dirty="0"/>
              <a:t>:  Akış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3D25E8-1C30-F129-B04E-011DEDC9F187}"/>
              </a:ext>
            </a:extLst>
          </p:cNvPr>
          <p:cNvSpPr txBox="1"/>
          <p:nvPr/>
        </p:nvSpPr>
        <p:spPr>
          <a:xfrm>
            <a:off x="656580" y="4506704"/>
            <a:ext cx="213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3. </a:t>
            </a:r>
            <a:r>
              <a:rPr lang="tr-TR" b="1" dirty="0"/>
              <a:t>IP 19</a:t>
            </a:r>
            <a:r>
              <a:rPr lang="tr-TR" dirty="0"/>
              <a:t>:	      Su Akışı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176463-75A5-7AE8-94ED-0A8D1F2CAABE}"/>
              </a:ext>
            </a:extLst>
          </p:cNvPr>
          <p:cNvSpPr txBox="1"/>
          <p:nvPr/>
        </p:nvSpPr>
        <p:spPr>
          <a:xfrm>
            <a:off x="656580" y="5001831"/>
            <a:ext cx="181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4. </a:t>
            </a:r>
            <a:r>
              <a:rPr lang="tr-TR" b="1" dirty="0"/>
              <a:t>EN 13565</a:t>
            </a:r>
            <a:r>
              <a:rPr lang="tr-TR" dirty="0"/>
              <a:t>: Akış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17A6E2-EB94-199E-5106-C497705C27A1}"/>
              </a:ext>
            </a:extLst>
          </p:cNvPr>
          <p:cNvSpPr txBox="1"/>
          <p:nvPr/>
        </p:nvSpPr>
        <p:spPr>
          <a:xfrm>
            <a:off x="656580" y="1514561"/>
            <a:ext cx="354398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1. </a:t>
            </a:r>
            <a:r>
              <a:rPr lang="tr-TR" b="1" dirty="0"/>
              <a:t>BYKHY</a:t>
            </a:r>
          </a:p>
          <a:p>
            <a:pPr marL="800100" lvl="1" indent="-342900">
              <a:buFont typeface="+mj-lt"/>
              <a:buAutoNum type="alphaLcParenR"/>
            </a:pPr>
            <a:r>
              <a:rPr lang="tr-TR" dirty="0"/>
              <a:t>Akış Miktarı</a:t>
            </a:r>
          </a:p>
          <a:p>
            <a:pPr marL="800100" lvl="1" indent="-342900">
              <a:buFont typeface="+mj-lt"/>
              <a:buAutoNum type="alphaLcParenR"/>
            </a:pPr>
            <a:r>
              <a:rPr lang="tr-TR" dirty="0"/>
              <a:t>Çekme Mesafeleri</a:t>
            </a:r>
          </a:p>
          <a:p>
            <a:pPr marL="800100" lvl="1" indent="-342900">
              <a:buFont typeface="+mj-lt"/>
              <a:buAutoNum type="alphaLcParenR"/>
            </a:pPr>
            <a:r>
              <a:rPr lang="tr-TR" dirty="0"/>
              <a:t>Çevre Hatlarda Akış Miktarı</a:t>
            </a:r>
          </a:p>
          <a:p>
            <a:pPr marL="800100" lvl="1" indent="-342900">
              <a:buFont typeface="+mj-lt"/>
              <a:buAutoNum type="alphaLcParenR"/>
            </a:pPr>
            <a:r>
              <a:rPr lang="tr-TR" dirty="0"/>
              <a:t>Besleme Ring Çapı</a:t>
            </a:r>
          </a:p>
          <a:p>
            <a:pPr marL="800100" lvl="1" indent="-342900">
              <a:buFont typeface="+mj-lt"/>
              <a:buAutoNum type="alphaLcParenR"/>
            </a:pPr>
            <a:r>
              <a:rPr lang="tr-TR" dirty="0"/>
              <a:t>Süreler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93AB0E-EB32-212D-7EF5-A55226726241}"/>
              </a:ext>
            </a:extLst>
          </p:cNvPr>
          <p:cNvSpPr txBox="1"/>
          <p:nvPr/>
        </p:nvSpPr>
        <p:spPr>
          <a:xfrm>
            <a:off x="4593514" y="3998873"/>
            <a:ext cx="2318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6. </a:t>
            </a:r>
            <a:r>
              <a:rPr lang="tr-TR" b="1" dirty="0"/>
              <a:t>ISO 13703</a:t>
            </a:r>
            <a:r>
              <a:rPr lang="tr-TR" dirty="0"/>
              <a:t>:  Akış Hızı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48C3B0-87D8-0A04-A1EF-0168F1B66AE1}"/>
              </a:ext>
            </a:extLst>
          </p:cNvPr>
          <p:cNvSpPr txBox="1"/>
          <p:nvPr/>
        </p:nvSpPr>
        <p:spPr>
          <a:xfrm>
            <a:off x="4593514" y="4503934"/>
            <a:ext cx="49737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7. </a:t>
            </a:r>
            <a:r>
              <a:rPr lang="tr-TR" b="1" dirty="0"/>
              <a:t>Şirket Standartları </a:t>
            </a:r>
            <a:r>
              <a:rPr lang="tr-TR" dirty="0"/>
              <a:t>/ Endüstriyel Norm: </a:t>
            </a:r>
          </a:p>
          <a:p>
            <a:pPr marL="800100" lvl="1" indent="-342900">
              <a:buFont typeface="+mj-lt"/>
              <a:buAutoNum type="alphaLcParenR"/>
            </a:pPr>
            <a:r>
              <a:rPr lang="tr-TR" dirty="0"/>
              <a:t>Muhtelif kriterler</a:t>
            </a:r>
          </a:p>
          <a:p>
            <a:pPr marL="800100" lvl="1" indent="-342900">
              <a:buFont typeface="+mj-lt"/>
              <a:buAutoNum type="alphaLcParenR"/>
            </a:pPr>
            <a:r>
              <a:rPr lang="tr-TR" dirty="0"/>
              <a:t>Borulamada Basınç Kayıp Hedefi, </a:t>
            </a:r>
            <a:r>
              <a:rPr lang="tr-TR" dirty="0" err="1"/>
              <a:t>dP</a:t>
            </a:r>
            <a:r>
              <a:rPr lang="tr-TR" dirty="0"/>
              <a:t>: </a:t>
            </a:r>
            <a:r>
              <a:rPr lang="tr-TR" dirty="0" err="1"/>
              <a:t>Pa</a:t>
            </a:r>
            <a:r>
              <a:rPr lang="tr-TR" dirty="0"/>
              <a:t>/m</a:t>
            </a:r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C4EC8865-FF0C-97E9-CBFC-BD8E06CFA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74C8FE-3470-CB71-B355-A128ADC06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624" y="2391724"/>
            <a:ext cx="5350133" cy="27016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D5AF251-6C5E-EA19-D782-FD9F979C91AB}"/>
              </a:ext>
            </a:extLst>
          </p:cNvPr>
          <p:cNvCxnSpPr>
            <a:cxnSpLocks/>
          </p:cNvCxnSpPr>
          <p:nvPr/>
        </p:nvCxnSpPr>
        <p:spPr>
          <a:xfrm>
            <a:off x="2081362" y="1689172"/>
            <a:ext cx="9172095" cy="305105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CA98BC49-706B-2BF5-7CA6-A69FACFC5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582" y="295422"/>
            <a:ext cx="2094961" cy="5563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A129DE-1BF8-9B20-BF34-EE92326CB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551" y="155308"/>
            <a:ext cx="873340" cy="83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6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>
            <a:extLst>
              <a:ext uri="{FF2B5EF4-FFF2-40B4-BE49-F238E27FC236}">
                <a16:creationId xmlns:a16="http://schemas.microsoft.com/office/drawing/2014/main" id="{EEA11B87-693A-3B90-1507-7E16E3BC947C}"/>
              </a:ext>
            </a:extLst>
          </p:cNvPr>
          <p:cNvSpPr/>
          <p:nvPr/>
        </p:nvSpPr>
        <p:spPr>
          <a:xfrm>
            <a:off x="2369722" y="631444"/>
            <a:ext cx="74525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KRİTERLER / STANDARTLAR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99A63D-9C2E-2C9F-BCEB-8DFC317D8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41" y="1244549"/>
            <a:ext cx="7156958" cy="54602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78715E-30CF-D779-545F-8E4CA8C72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5614" y="3610845"/>
            <a:ext cx="3906991" cy="26146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0F85465-3612-1A47-5BB1-DC9F09B30DEA}"/>
              </a:ext>
            </a:extLst>
          </p:cNvPr>
          <p:cNvCxnSpPr>
            <a:cxnSpLocks/>
          </p:cNvCxnSpPr>
          <p:nvPr/>
        </p:nvCxnSpPr>
        <p:spPr>
          <a:xfrm flipV="1">
            <a:off x="4853940" y="4375900"/>
            <a:ext cx="3078480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76FB4E4D-EC7A-E7AA-1785-029175F28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2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7CE29E2C-8C88-604D-59CF-2BAE4C30A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582" y="295422"/>
            <a:ext cx="2094961" cy="556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2FD969-913B-FB7D-7E6A-428C82EC15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551" y="155308"/>
            <a:ext cx="873340" cy="83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37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>
            <a:extLst>
              <a:ext uri="{FF2B5EF4-FFF2-40B4-BE49-F238E27FC236}">
                <a16:creationId xmlns:a16="http://schemas.microsoft.com/office/drawing/2014/main" id="{EEA11B87-693A-3B90-1507-7E16E3BC947C}"/>
              </a:ext>
            </a:extLst>
          </p:cNvPr>
          <p:cNvSpPr/>
          <p:nvPr/>
        </p:nvSpPr>
        <p:spPr>
          <a:xfrm>
            <a:off x="2369722" y="631444"/>
            <a:ext cx="74525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TERMİNALLERDE YANGIN SINIFLARI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7140A2-84FB-647C-1A4B-A7A5A107797D}"/>
              </a:ext>
            </a:extLst>
          </p:cNvPr>
          <p:cNvSpPr txBox="1"/>
          <p:nvPr/>
        </p:nvSpPr>
        <p:spPr>
          <a:xfrm>
            <a:off x="5485893" y="3006844"/>
            <a:ext cx="39844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Özellikle </a:t>
            </a:r>
            <a:r>
              <a:rPr lang="tr-TR" b="1" dirty="0"/>
              <a:t>B ve C Sınıfı </a:t>
            </a:r>
            <a:r>
              <a:rPr lang="tr-TR" dirty="0"/>
              <a:t>Yangınlara Karşı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b="1" dirty="0"/>
              <a:t>Söndürme</a:t>
            </a:r>
            <a:r>
              <a:rPr lang="tr-TR" dirty="0"/>
              <a:t> (</a:t>
            </a:r>
            <a:r>
              <a:rPr lang="tr-TR" dirty="0" err="1"/>
              <a:t>Extinguishing</a:t>
            </a:r>
            <a:r>
              <a:rPr lang="tr-TR" dirty="0"/>
              <a:t>) ve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b="1" dirty="0"/>
              <a:t>Soğutma</a:t>
            </a:r>
            <a:r>
              <a:rPr lang="tr-TR" dirty="0"/>
              <a:t> (</a:t>
            </a:r>
            <a:r>
              <a:rPr lang="tr-TR" dirty="0" err="1"/>
              <a:t>Cooling</a:t>
            </a:r>
            <a:r>
              <a:rPr lang="tr-TR" dirty="0"/>
              <a:t>) Senaryoları </a:t>
            </a:r>
          </a:p>
        </p:txBody>
      </p: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A9ECB6DD-3888-E405-2C01-09A79D3A1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81E8A3-7A98-3D79-D7BC-36428178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21855"/>
            <a:ext cx="4057143" cy="5394097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BCED31F4-4864-0D76-6359-EA40857259BF}"/>
              </a:ext>
            </a:extLst>
          </p:cNvPr>
          <p:cNvSpPr/>
          <p:nvPr/>
        </p:nvSpPr>
        <p:spPr>
          <a:xfrm>
            <a:off x="4895343" y="2501770"/>
            <a:ext cx="590550" cy="2159130"/>
          </a:xfrm>
          <a:prstGeom prst="rightBrace">
            <a:avLst>
              <a:gd name="adj1" fmla="val 43817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D6780946-14C3-3F3A-948F-5AD10E9C1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582" y="295422"/>
            <a:ext cx="2094961" cy="556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5C52CE-0C08-AFE9-8FDB-B369C8FB4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551" y="155308"/>
            <a:ext cx="873340" cy="83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76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>
            <a:extLst>
              <a:ext uri="{FF2B5EF4-FFF2-40B4-BE49-F238E27FC236}">
                <a16:creationId xmlns:a16="http://schemas.microsoft.com/office/drawing/2014/main" id="{EEA11B87-693A-3B90-1507-7E16E3BC947C}"/>
              </a:ext>
            </a:extLst>
          </p:cNvPr>
          <p:cNvSpPr/>
          <p:nvPr/>
        </p:nvSpPr>
        <p:spPr>
          <a:xfrm>
            <a:off x="2369722" y="631444"/>
            <a:ext cx="74525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METODOLOJİ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30E974-E4A9-2F3B-D4E1-AD52C423CB58}"/>
              </a:ext>
            </a:extLst>
          </p:cNvPr>
          <p:cNvSpPr txBox="1"/>
          <p:nvPr/>
        </p:nvSpPr>
        <p:spPr>
          <a:xfrm>
            <a:off x="391745" y="1508521"/>
            <a:ext cx="27619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Kritik Hat/Devre Analizi:</a:t>
            </a:r>
          </a:p>
          <a:p>
            <a:endParaRPr lang="tr-TR" b="1" dirty="0"/>
          </a:p>
          <a:p>
            <a:r>
              <a:rPr lang="tr-TR" dirty="0"/>
              <a:t>Kritik devrenin </a:t>
            </a:r>
            <a:r>
              <a:rPr lang="tr-TR" b="1" dirty="0"/>
              <a:t>en uç </a:t>
            </a:r>
            <a:r>
              <a:rPr lang="tr-TR" dirty="0"/>
              <a:t>ve en yüksek noktasında (</a:t>
            </a:r>
            <a:r>
              <a:rPr lang="tr-TR" dirty="0" err="1"/>
              <a:t>sprinkler</a:t>
            </a:r>
            <a:r>
              <a:rPr lang="tr-TR" dirty="0"/>
              <a:t> / yangın dolabı) gerekli debi ve basınç değerlerinin sağlanması gerekir. </a:t>
            </a:r>
          </a:p>
          <a:p>
            <a:r>
              <a:rPr lang="tr-TR" b="1" dirty="0"/>
              <a:t>	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CC382F-2648-00DB-A99A-F70B1A33B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181" y="1065461"/>
            <a:ext cx="4517281" cy="53074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FBB1EF-4ECF-4DC6-3770-B1F069AFC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945" y="1264836"/>
            <a:ext cx="3896084" cy="43681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3A0000FB-6E23-F142-3205-BBA31D88AE1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176480" y="3224242"/>
            <a:ext cx="3046904" cy="1376512"/>
          </a:xfrm>
          <a:prstGeom prst="bentConnector3">
            <a:avLst>
              <a:gd name="adj1" fmla="val 1378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9DF59528-3E77-91D3-6A39-65DB16827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1F0E7896-1064-961F-2BF3-2DBD2B091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582" y="295422"/>
            <a:ext cx="2094961" cy="556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523A07-0F75-F3E2-FE29-17E294B859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551" y="155308"/>
            <a:ext cx="873340" cy="83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36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>
            <a:extLst>
              <a:ext uri="{FF2B5EF4-FFF2-40B4-BE49-F238E27FC236}">
                <a16:creationId xmlns:a16="http://schemas.microsoft.com/office/drawing/2014/main" id="{EEA11B87-693A-3B90-1507-7E16E3BC947C}"/>
              </a:ext>
            </a:extLst>
          </p:cNvPr>
          <p:cNvSpPr/>
          <p:nvPr/>
        </p:nvSpPr>
        <p:spPr>
          <a:xfrm>
            <a:off x="2369722" y="631444"/>
            <a:ext cx="74525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METODOLOJİ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30E974-E4A9-2F3B-D4E1-AD52C423CB58}"/>
              </a:ext>
            </a:extLst>
          </p:cNvPr>
          <p:cNvSpPr txBox="1"/>
          <p:nvPr/>
        </p:nvSpPr>
        <p:spPr>
          <a:xfrm>
            <a:off x="391744" y="1508521"/>
            <a:ext cx="45231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Hidrolik Analiz (Network Analizi)</a:t>
            </a:r>
          </a:p>
          <a:p>
            <a:endParaRPr lang="tr-TR" dirty="0"/>
          </a:p>
          <a:p>
            <a:r>
              <a:rPr lang="tr-TR" dirty="0"/>
              <a:t>Sistem genelinde her bir noktadaki akışkanlar mekaniği değerlerinin tespiti</a:t>
            </a:r>
          </a:p>
          <a:p>
            <a:endParaRPr lang="tr-TR" dirty="0"/>
          </a:p>
          <a:p>
            <a:r>
              <a:rPr lang="tr-TR" dirty="0"/>
              <a:t>Aynı anda (simultane şekilde) farklı bölgelerin ihtiyaç değerlere göre kontrolü (Q , H)</a:t>
            </a:r>
          </a:p>
          <a:p>
            <a:endParaRPr lang="tr-TR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EE28F6-4015-9872-CD8B-BCA85791A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440" y="1451745"/>
            <a:ext cx="5622927" cy="2626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3FF9C3-7FD4-49C1-3996-BF6C3893C409}"/>
              </a:ext>
            </a:extLst>
          </p:cNvPr>
          <p:cNvSpPr txBox="1"/>
          <p:nvPr/>
        </p:nvSpPr>
        <p:spPr>
          <a:xfrm>
            <a:off x="1699385" y="4094092"/>
            <a:ext cx="3959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/>
              <a:t>Ref</a:t>
            </a:r>
            <a:r>
              <a:rPr lang="tr-TR" b="1" dirty="0"/>
              <a:t>: NFPA 15	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9272F2-231D-970A-E203-286362225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723" y="4466616"/>
            <a:ext cx="6600181" cy="19764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70B998E7-27A9-D06D-E705-3ABAC54CD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842AFF35-E064-EF7F-CCE3-7F56B3344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582" y="295422"/>
            <a:ext cx="2094961" cy="556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20F3F4-E19B-7654-BA65-2A8962DB8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551" y="155308"/>
            <a:ext cx="873340" cy="83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50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>
            <a:extLst>
              <a:ext uri="{FF2B5EF4-FFF2-40B4-BE49-F238E27FC236}">
                <a16:creationId xmlns:a16="http://schemas.microsoft.com/office/drawing/2014/main" id="{EEA11B87-693A-3B90-1507-7E16E3BC947C}"/>
              </a:ext>
            </a:extLst>
          </p:cNvPr>
          <p:cNvSpPr/>
          <p:nvPr/>
        </p:nvSpPr>
        <p:spPr>
          <a:xfrm>
            <a:off x="2369722" y="631444"/>
            <a:ext cx="745255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METODOLOJİ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30E974-E4A9-2F3B-D4E1-AD52C423CB58}"/>
              </a:ext>
            </a:extLst>
          </p:cNvPr>
          <p:cNvSpPr txBox="1"/>
          <p:nvPr/>
        </p:nvSpPr>
        <p:spPr>
          <a:xfrm>
            <a:off x="391745" y="1508521"/>
            <a:ext cx="3959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Network Analizi (Hidrolik Analiz)</a:t>
            </a:r>
            <a:endParaRPr lang="tr-TR" dirty="0"/>
          </a:p>
          <a:p>
            <a:r>
              <a:rPr lang="tr-TR" b="1" dirty="0"/>
              <a:t>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7B9675-C28B-CE30-4E7E-B14A829EA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313" y="2062363"/>
            <a:ext cx="5923097" cy="16079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956B5E-AF04-8915-7D83-D8ED3D904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289" y="2062363"/>
            <a:ext cx="3079007" cy="31914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D3D3F9-A272-97E6-8D5A-E481E6362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7313" y="3909045"/>
            <a:ext cx="5923097" cy="10824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23E713-A619-F3E8-8816-BE4EB1C9EA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7312" y="5266332"/>
            <a:ext cx="5923097" cy="9938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Slide Number Placeholder 8">
            <a:extLst>
              <a:ext uri="{FF2B5EF4-FFF2-40B4-BE49-F238E27FC236}">
                <a16:creationId xmlns:a16="http://schemas.microsoft.com/office/drawing/2014/main" id="{76DFCFD9-278E-A0A4-9FEF-D250F2AB9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66AAA1-74D0-B3B4-7CD6-78446E1C7D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145" y="1240803"/>
            <a:ext cx="3429000" cy="666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6A5BCEB-0AE5-4910-080C-A3FE9ACC7967}"/>
              </a:ext>
            </a:extLst>
          </p:cNvPr>
          <p:cNvCxnSpPr/>
          <p:nvPr/>
        </p:nvCxnSpPr>
        <p:spPr>
          <a:xfrm flipV="1">
            <a:off x="7677150" y="1962150"/>
            <a:ext cx="1041400" cy="14668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5429F26-CF5A-7F4E-D5A6-46B0E8F49CC5}"/>
              </a:ext>
            </a:extLst>
          </p:cNvPr>
          <p:cNvSpPr txBox="1"/>
          <p:nvPr/>
        </p:nvSpPr>
        <p:spPr>
          <a:xfrm>
            <a:off x="8458136" y="873716"/>
            <a:ext cx="2951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>
                <a:solidFill>
                  <a:srgbClr val="FF0000"/>
                </a:solidFill>
              </a:rPr>
              <a:t>Implicit</a:t>
            </a:r>
            <a:r>
              <a:rPr lang="tr-TR" b="1" dirty="0">
                <a:solidFill>
                  <a:srgbClr val="FF0000"/>
                </a:solidFill>
              </a:rPr>
              <a:t> Formula -&gt; </a:t>
            </a:r>
            <a:r>
              <a:rPr lang="tr-TR" b="1" dirty="0" err="1">
                <a:solidFill>
                  <a:srgbClr val="FF0000"/>
                </a:solidFill>
              </a:rPr>
              <a:t>Iterations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D097D684-CC64-E18E-3F9A-7D238BC55D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8582" y="295422"/>
            <a:ext cx="2094961" cy="556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0460BD-79B6-6F25-C700-FC0DE39836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551" y="155308"/>
            <a:ext cx="873340" cy="83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9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</TotalTime>
  <Words>700</Words>
  <Application>Microsoft Office PowerPoint</Application>
  <PresentationFormat>Widescreen</PresentationFormat>
  <Paragraphs>197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Aptos</vt:lpstr>
      <vt:lpstr>Arial</vt:lpstr>
      <vt:lpstr>Calibri</vt:lpstr>
      <vt:lpstr>Calibri Light</vt:lpstr>
      <vt:lpstr>Times New Roman</vt:lpstr>
      <vt:lpstr>Office Teması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Melek Karadağ</dc:creator>
  <cp:lastModifiedBy>Kagan Yavuz</cp:lastModifiedBy>
  <cp:revision>73</cp:revision>
  <dcterms:created xsi:type="dcterms:W3CDTF">2023-03-08T14:19:06Z</dcterms:created>
  <dcterms:modified xsi:type="dcterms:W3CDTF">2024-07-10T14:52:55Z</dcterms:modified>
</cp:coreProperties>
</file>